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sldIdLst>
    <p:sldId id="256" r:id="rId2"/>
    <p:sldId id="358" r:id="rId3"/>
    <p:sldId id="258" r:id="rId4"/>
    <p:sldId id="363" r:id="rId5"/>
    <p:sldId id="362" r:id="rId6"/>
    <p:sldId id="257" r:id="rId7"/>
    <p:sldId id="368" r:id="rId8"/>
    <p:sldId id="369" r:id="rId9"/>
    <p:sldId id="370" r:id="rId10"/>
    <p:sldId id="371" r:id="rId11"/>
    <p:sldId id="372" r:id="rId12"/>
    <p:sldId id="373" r:id="rId13"/>
    <p:sldId id="374" r:id="rId14"/>
    <p:sldId id="375" r:id="rId15"/>
    <p:sldId id="377" r:id="rId16"/>
    <p:sldId id="376" r:id="rId17"/>
    <p:sldId id="378" r:id="rId18"/>
    <p:sldId id="379" r:id="rId19"/>
    <p:sldId id="380" r:id="rId20"/>
    <p:sldId id="387" r:id="rId21"/>
    <p:sldId id="365" r:id="rId22"/>
    <p:sldId id="391" r:id="rId23"/>
    <p:sldId id="392" r:id="rId24"/>
    <p:sldId id="393" r:id="rId25"/>
    <p:sldId id="381" r:id="rId26"/>
    <p:sldId id="394" r:id="rId27"/>
    <p:sldId id="395" r:id="rId28"/>
    <p:sldId id="390" r:id="rId29"/>
    <p:sldId id="382" r:id="rId30"/>
    <p:sldId id="383" r:id="rId31"/>
    <p:sldId id="384" r:id="rId32"/>
    <p:sldId id="366" r:id="rId33"/>
    <p:sldId id="367" r:id="rId34"/>
    <p:sldId id="364" r:id="rId35"/>
    <p:sldId id="385" r:id="rId36"/>
    <p:sldId id="386" r:id="rId37"/>
    <p:sldId id="388" r:id="rId38"/>
    <p:sldId id="389" r:id="rId39"/>
    <p:sldId id="266" r:id="rId40"/>
    <p:sldId id="359" r:id="rId41"/>
    <p:sldId id="360" r:id="rId42"/>
    <p:sldId id="361" r:id="rId43"/>
    <p:sldId id="268" r:id="rId44"/>
    <p:sldId id="357" r:id="rId45"/>
    <p:sldId id="259" r:id="rId46"/>
    <p:sldId id="267" r:id="rId47"/>
    <p:sldId id="269" r:id="rId48"/>
    <p:sldId id="270" r:id="rId49"/>
    <p:sldId id="271" r:id="rId50"/>
    <p:sldId id="260" r:id="rId51"/>
    <p:sldId id="275" r:id="rId52"/>
    <p:sldId id="276" r:id="rId53"/>
    <p:sldId id="277" r:id="rId54"/>
    <p:sldId id="300" r:id="rId55"/>
    <p:sldId id="261" r:id="rId56"/>
    <p:sldId id="278" r:id="rId57"/>
    <p:sldId id="279" r:id="rId58"/>
    <p:sldId id="262" r:id="rId59"/>
    <p:sldId id="280" r:id="rId60"/>
    <p:sldId id="281" r:id="rId61"/>
    <p:sldId id="282" r:id="rId62"/>
    <p:sldId id="283" r:id="rId63"/>
    <p:sldId id="284" r:id="rId64"/>
    <p:sldId id="286" r:id="rId65"/>
    <p:sldId id="285" r:id="rId66"/>
    <p:sldId id="287" r:id="rId67"/>
    <p:sldId id="288" r:id="rId68"/>
    <p:sldId id="290" r:id="rId69"/>
    <p:sldId id="291" r:id="rId70"/>
    <p:sldId id="292" r:id="rId71"/>
    <p:sldId id="293" r:id="rId72"/>
    <p:sldId id="294" r:id="rId73"/>
    <p:sldId id="295" r:id="rId74"/>
    <p:sldId id="299" r:id="rId75"/>
    <p:sldId id="296" r:id="rId76"/>
    <p:sldId id="297" r:id="rId77"/>
    <p:sldId id="298" r:id="rId78"/>
    <p:sldId id="302" r:id="rId79"/>
    <p:sldId id="303" r:id="rId80"/>
    <p:sldId id="307" r:id="rId81"/>
    <p:sldId id="304" r:id="rId82"/>
    <p:sldId id="305" r:id="rId83"/>
    <p:sldId id="306" r:id="rId84"/>
    <p:sldId id="308" r:id="rId85"/>
    <p:sldId id="309" r:id="rId86"/>
    <p:sldId id="310" r:id="rId87"/>
    <p:sldId id="311" r:id="rId88"/>
    <p:sldId id="313" r:id="rId89"/>
    <p:sldId id="312" r:id="rId90"/>
    <p:sldId id="314" r:id="rId91"/>
    <p:sldId id="315" r:id="rId92"/>
    <p:sldId id="316" r:id="rId93"/>
    <p:sldId id="317" r:id="rId94"/>
    <p:sldId id="318" r:id="rId95"/>
    <p:sldId id="319" r:id="rId96"/>
    <p:sldId id="320" r:id="rId97"/>
    <p:sldId id="321" r:id="rId98"/>
    <p:sldId id="322" r:id="rId99"/>
    <p:sldId id="323" r:id="rId100"/>
    <p:sldId id="324" r:id="rId101"/>
    <p:sldId id="326" r:id="rId102"/>
    <p:sldId id="325" r:id="rId103"/>
    <p:sldId id="327" r:id="rId104"/>
    <p:sldId id="328" r:id="rId105"/>
    <p:sldId id="329" r:id="rId106"/>
    <p:sldId id="356" r:id="rId107"/>
    <p:sldId id="331" r:id="rId108"/>
    <p:sldId id="332" r:id="rId109"/>
    <p:sldId id="333" r:id="rId110"/>
    <p:sldId id="334" r:id="rId111"/>
    <p:sldId id="335" r:id="rId112"/>
    <p:sldId id="336" r:id="rId113"/>
    <p:sldId id="337" r:id="rId114"/>
    <p:sldId id="338" r:id="rId115"/>
    <p:sldId id="339" r:id="rId116"/>
    <p:sldId id="340" r:id="rId117"/>
    <p:sldId id="341" r:id="rId118"/>
    <p:sldId id="342" r:id="rId119"/>
    <p:sldId id="343" r:id="rId120"/>
    <p:sldId id="344" r:id="rId121"/>
    <p:sldId id="345" r:id="rId122"/>
    <p:sldId id="346" r:id="rId123"/>
    <p:sldId id="347" r:id="rId124"/>
    <p:sldId id="348" r:id="rId125"/>
    <p:sldId id="349" r:id="rId126"/>
    <p:sldId id="350" r:id="rId127"/>
    <p:sldId id="351" r:id="rId128"/>
    <p:sldId id="352" r:id="rId129"/>
    <p:sldId id="354" r:id="rId130"/>
    <p:sldId id="355"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 initials="GM" lastIdx="1" clrIdx="0">
    <p:extLst>
      <p:ext uri="{19B8F6BF-5375-455C-9EA6-DF929625EA0E}">
        <p15:presenceInfo xmlns:p15="http://schemas.microsoft.com/office/powerpoint/2012/main" userId="S::george@georgejmount.com::f62b7f9a-d362-4c96-927b-ee32451abea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A783"/>
    <a:srgbClr val="CF3338"/>
    <a:srgbClr val="628EA9"/>
    <a:srgbClr val="707070"/>
    <a:srgbClr val="FCA426"/>
    <a:srgbClr val="F5F5F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4" autoAdjust="0"/>
    <p:restoredTop sz="94660"/>
  </p:normalViewPr>
  <p:slideViewPr>
    <p:cSldViewPr snapToGrid="0">
      <p:cViewPr varScale="1">
        <p:scale>
          <a:sx n="105" d="100"/>
          <a:sy n="105" d="100"/>
        </p:scale>
        <p:origin x="66"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EE0B5B-D44D-4629-9E00-CBA03A3CACC2}"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63EE220-3CAA-4572-B127-DFAF9E764945}">
      <dgm:prSet phldrT="[Text]"/>
      <dgm:spPr/>
      <dgm:t>
        <a:bodyPr/>
        <a:lstStyle/>
        <a:p>
          <a:r>
            <a:rPr lang="en-US" dirty="0"/>
            <a:t>Does this condition hold up?</a:t>
          </a:r>
        </a:p>
      </dgm:t>
    </dgm:pt>
    <dgm:pt modelId="{7253DBE5-006A-4791-A84E-6F58FC3F1228}" type="parTrans" cxnId="{FCD06CD8-AA50-4ED0-B887-7ABC6C268A27}">
      <dgm:prSet/>
      <dgm:spPr/>
      <dgm:t>
        <a:bodyPr/>
        <a:lstStyle/>
        <a:p>
          <a:endParaRPr lang="en-US"/>
        </a:p>
      </dgm:t>
    </dgm:pt>
    <dgm:pt modelId="{DBAE2F4C-A746-46DA-8E1F-77CC751E5D13}" type="sibTrans" cxnId="{FCD06CD8-AA50-4ED0-B887-7ABC6C268A27}">
      <dgm:prSet/>
      <dgm:spPr/>
      <dgm:t>
        <a:bodyPr/>
        <a:lstStyle/>
        <a:p>
          <a:endParaRPr lang="en-US"/>
        </a:p>
      </dgm:t>
    </dgm:pt>
    <dgm:pt modelId="{EEC16225-A0F3-4D55-9731-0E11E877F4C0}">
      <dgm:prSet phldrT="[Text]"/>
      <dgm:spPr/>
      <dgm:t>
        <a:bodyPr/>
        <a:lstStyle/>
        <a:p>
          <a:r>
            <a:rPr lang="en-US" dirty="0"/>
            <a:t>Yes: TRUE</a:t>
          </a:r>
        </a:p>
      </dgm:t>
    </dgm:pt>
    <dgm:pt modelId="{90796D77-2CE2-49F4-A12F-1F03B65949D9}" type="parTrans" cxnId="{28478592-9FDE-41FE-81FC-5882FA562C46}">
      <dgm:prSet/>
      <dgm:spPr/>
      <dgm:t>
        <a:bodyPr/>
        <a:lstStyle/>
        <a:p>
          <a:endParaRPr lang="en-US"/>
        </a:p>
      </dgm:t>
    </dgm:pt>
    <dgm:pt modelId="{18F4A481-5E92-47BA-87F0-EA6DDBA5EDAD}" type="sibTrans" cxnId="{28478592-9FDE-41FE-81FC-5882FA562C46}">
      <dgm:prSet/>
      <dgm:spPr/>
      <dgm:t>
        <a:bodyPr/>
        <a:lstStyle/>
        <a:p>
          <a:endParaRPr lang="en-US"/>
        </a:p>
      </dgm:t>
    </dgm:pt>
    <dgm:pt modelId="{E6D0005C-35E9-4469-AC4F-C576C4D6A0BC}">
      <dgm:prSet phldrT="[Text]"/>
      <dgm:spPr/>
      <dgm:t>
        <a:bodyPr/>
        <a:lstStyle/>
        <a:p>
          <a:r>
            <a:rPr lang="en-US" dirty="0"/>
            <a:t>No: FALSE</a:t>
          </a:r>
        </a:p>
      </dgm:t>
    </dgm:pt>
    <dgm:pt modelId="{AB61C344-317D-44C3-A2E9-E72CD7F93F68}" type="parTrans" cxnId="{CB6D1F86-B1A2-442E-A120-3342450229BA}">
      <dgm:prSet/>
      <dgm:spPr/>
      <dgm:t>
        <a:bodyPr/>
        <a:lstStyle/>
        <a:p>
          <a:endParaRPr lang="en-US"/>
        </a:p>
      </dgm:t>
    </dgm:pt>
    <dgm:pt modelId="{3DAF16DF-F18C-40D8-844C-53890056774C}" type="sibTrans" cxnId="{CB6D1F86-B1A2-442E-A120-3342450229BA}">
      <dgm:prSet/>
      <dgm:spPr/>
      <dgm:t>
        <a:bodyPr/>
        <a:lstStyle/>
        <a:p>
          <a:endParaRPr lang="en-US"/>
        </a:p>
      </dgm:t>
    </dgm:pt>
    <dgm:pt modelId="{BB6D1B2F-B136-47E1-BF7B-B6017565A003}" type="pres">
      <dgm:prSet presAssocID="{01EE0B5B-D44D-4629-9E00-CBA03A3CACC2}" presName="hierChild1" presStyleCnt="0">
        <dgm:presLayoutVars>
          <dgm:orgChart val="1"/>
          <dgm:chPref val="1"/>
          <dgm:dir/>
          <dgm:animOne val="branch"/>
          <dgm:animLvl val="lvl"/>
          <dgm:resizeHandles/>
        </dgm:presLayoutVars>
      </dgm:prSet>
      <dgm:spPr/>
    </dgm:pt>
    <dgm:pt modelId="{29ED0BD5-1A28-40D8-AC4F-E623D44B9E4A}" type="pres">
      <dgm:prSet presAssocID="{563EE220-3CAA-4572-B127-DFAF9E764945}" presName="hierRoot1" presStyleCnt="0">
        <dgm:presLayoutVars>
          <dgm:hierBranch val="init"/>
        </dgm:presLayoutVars>
      </dgm:prSet>
      <dgm:spPr/>
    </dgm:pt>
    <dgm:pt modelId="{51192768-5C13-49F5-9406-848EE3BC9DCF}" type="pres">
      <dgm:prSet presAssocID="{563EE220-3CAA-4572-B127-DFAF9E764945}" presName="rootComposite1" presStyleCnt="0"/>
      <dgm:spPr/>
    </dgm:pt>
    <dgm:pt modelId="{8EE9A858-2429-4553-AF8E-23D2C2F99705}" type="pres">
      <dgm:prSet presAssocID="{563EE220-3CAA-4572-B127-DFAF9E764945}" presName="rootText1" presStyleLbl="node0" presStyleIdx="0" presStyleCnt="1">
        <dgm:presLayoutVars>
          <dgm:chPref val="3"/>
        </dgm:presLayoutVars>
      </dgm:prSet>
      <dgm:spPr/>
    </dgm:pt>
    <dgm:pt modelId="{8CB55A3E-A0AE-4562-9251-C20693515BA1}" type="pres">
      <dgm:prSet presAssocID="{563EE220-3CAA-4572-B127-DFAF9E764945}" presName="rootConnector1" presStyleLbl="node1" presStyleIdx="0" presStyleCnt="0"/>
      <dgm:spPr/>
    </dgm:pt>
    <dgm:pt modelId="{1416EBFA-1FE6-4F4A-BD34-501126917924}" type="pres">
      <dgm:prSet presAssocID="{563EE220-3CAA-4572-B127-DFAF9E764945}" presName="hierChild2" presStyleCnt="0"/>
      <dgm:spPr/>
    </dgm:pt>
    <dgm:pt modelId="{553B0055-4068-4578-B28A-AE39D7E16C6E}" type="pres">
      <dgm:prSet presAssocID="{90796D77-2CE2-49F4-A12F-1F03B65949D9}" presName="Name37" presStyleLbl="parChTrans1D2" presStyleIdx="0" presStyleCnt="2"/>
      <dgm:spPr/>
    </dgm:pt>
    <dgm:pt modelId="{D746968E-3023-48D1-9E44-A04DD9C7A7E1}" type="pres">
      <dgm:prSet presAssocID="{EEC16225-A0F3-4D55-9731-0E11E877F4C0}" presName="hierRoot2" presStyleCnt="0">
        <dgm:presLayoutVars>
          <dgm:hierBranch val="init"/>
        </dgm:presLayoutVars>
      </dgm:prSet>
      <dgm:spPr/>
    </dgm:pt>
    <dgm:pt modelId="{9E5C7F0A-0063-415F-BDC5-BB55E87AE440}" type="pres">
      <dgm:prSet presAssocID="{EEC16225-A0F3-4D55-9731-0E11E877F4C0}" presName="rootComposite" presStyleCnt="0"/>
      <dgm:spPr/>
    </dgm:pt>
    <dgm:pt modelId="{18D64A1A-ACDB-4DD6-9255-249ECA48CBA0}" type="pres">
      <dgm:prSet presAssocID="{EEC16225-A0F3-4D55-9731-0E11E877F4C0}" presName="rootText" presStyleLbl="node2" presStyleIdx="0" presStyleCnt="2">
        <dgm:presLayoutVars>
          <dgm:chPref val="3"/>
        </dgm:presLayoutVars>
      </dgm:prSet>
      <dgm:spPr/>
    </dgm:pt>
    <dgm:pt modelId="{A7EF61D1-3A4F-42FC-A6A4-6AB4FCFE6902}" type="pres">
      <dgm:prSet presAssocID="{EEC16225-A0F3-4D55-9731-0E11E877F4C0}" presName="rootConnector" presStyleLbl="node2" presStyleIdx="0" presStyleCnt="2"/>
      <dgm:spPr/>
    </dgm:pt>
    <dgm:pt modelId="{1C107525-5870-49EB-8F14-66F596945720}" type="pres">
      <dgm:prSet presAssocID="{EEC16225-A0F3-4D55-9731-0E11E877F4C0}" presName="hierChild4" presStyleCnt="0"/>
      <dgm:spPr/>
    </dgm:pt>
    <dgm:pt modelId="{0BB8661F-AD85-4FE9-9C76-CDA272F52962}" type="pres">
      <dgm:prSet presAssocID="{EEC16225-A0F3-4D55-9731-0E11E877F4C0}" presName="hierChild5" presStyleCnt="0"/>
      <dgm:spPr/>
    </dgm:pt>
    <dgm:pt modelId="{A878A7EC-54BD-440F-928F-9491A4BCEDF5}" type="pres">
      <dgm:prSet presAssocID="{AB61C344-317D-44C3-A2E9-E72CD7F93F68}" presName="Name37" presStyleLbl="parChTrans1D2" presStyleIdx="1" presStyleCnt="2"/>
      <dgm:spPr/>
    </dgm:pt>
    <dgm:pt modelId="{D36BF8B9-CE71-402E-A0E2-E34B8E4B4A8C}" type="pres">
      <dgm:prSet presAssocID="{E6D0005C-35E9-4469-AC4F-C576C4D6A0BC}" presName="hierRoot2" presStyleCnt="0">
        <dgm:presLayoutVars>
          <dgm:hierBranch val="init"/>
        </dgm:presLayoutVars>
      </dgm:prSet>
      <dgm:spPr/>
    </dgm:pt>
    <dgm:pt modelId="{2A170461-FB7D-4DB4-818A-982FC3C2BDE2}" type="pres">
      <dgm:prSet presAssocID="{E6D0005C-35E9-4469-AC4F-C576C4D6A0BC}" presName="rootComposite" presStyleCnt="0"/>
      <dgm:spPr/>
    </dgm:pt>
    <dgm:pt modelId="{FA3F23D0-B71E-4D49-90B6-E30AB9E7FDD6}" type="pres">
      <dgm:prSet presAssocID="{E6D0005C-35E9-4469-AC4F-C576C4D6A0BC}" presName="rootText" presStyleLbl="node2" presStyleIdx="1" presStyleCnt="2">
        <dgm:presLayoutVars>
          <dgm:chPref val="3"/>
        </dgm:presLayoutVars>
      </dgm:prSet>
      <dgm:spPr/>
    </dgm:pt>
    <dgm:pt modelId="{4F98FC02-8048-408D-988B-6CCC4861739A}" type="pres">
      <dgm:prSet presAssocID="{E6D0005C-35E9-4469-AC4F-C576C4D6A0BC}" presName="rootConnector" presStyleLbl="node2" presStyleIdx="1" presStyleCnt="2"/>
      <dgm:spPr/>
    </dgm:pt>
    <dgm:pt modelId="{D531A731-4B80-4B90-BA3B-36A3BA37E76D}" type="pres">
      <dgm:prSet presAssocID="{E6D0005C-35E9-4469-AC4F-C576C4D6A0BC}" presName="hierChild4" presStyleCnt="0"/>
      <dgm:spPr/>
    </dgm:pt>
    <dgm:pt modelId="{63DF6D05-245A-4810-9365-C94B3F51E664}" type="pres">
      <dgm:prSet presAssocID="{E6D0005C-35E9-4469-AC4F-C576C4D6A0BC}" presName="hierChild5" presStyleCnt="0"/>
      <dgm:spPr/>
    </dgm:pt>
    <dgm:pt modelId="{97DD3438-C6C6-49DD-BF18-27B6E5716656}" type="pres">
      <dgm:prSet presAssocID="{563EE220-3CAA-4572-B127-DFAF9E764945}" presName="hierChild3" presStyleCnt="0"/>
      <dgm:spPr/>
    </dgm:pt>
  </dgm:ptLst>
  <dgm:cxnLst>
    <dgm:cxn modelId="{57EC220C-4A06-4944-954E-B2BC143B176E}" type="presOf" srcId="{E6D0005C-35E9-4469-AC4F-C576C4D6A0BC}" destId="{FA3F23D0-B71E-4D49-90B6-E30AB9E7FDD6}" srcOrd="0" destOrd="0" presId="urn:microsoft.com/office/officeart/2005/8/layout/orgChart1"/>
    <dgm:cxn modelId="{1A296022-4D7C-4F77-9297-8BC1C1045113}" type="presOf" srcId="{EEC16225-A0F3-4D55-9731-0E11E877F4C0}" destId="{18D64A1A-ACDB-4DD6-9255-249ECA48CBA0}" srcOrd="0" destOrd="0" presId="urn:microsoft.com/office/officeart/2005/8/layout/orgChart1"/>
    <dgm:cxn modelId="{71CC482E-1818-431C-B7DD-1604DF83484F}" type="presOf" srcId="{01EE0B5B-D44D-4629-9E00-CBA03A3CACC2}" destId="{BB6D1B2F-B136-47E1-BF7B-B6017565A003}" srcOrd="0" destOrd="0" presId="urn:microsoft.com/office/officeart/2005/8/layout/orgChart1"/>
    <dgm:cxn modelId="{7F829B38-DFD8-4DA6-8AEC-B9A6E3173C97}" type="presOf" srcId="{AB61C344-317D-44C3-A2E9-E72CD7F93F68}" destId="{A878A7EC-54BD-440F-928F-9491A4BCEDF5}" srcOrd="0" destOrd="0" presId="urn:microsoft.com/office/officeart/2005/8/layout/orgChart1"/>
    <dgm:cxn modelId="{2C548771-F8D6-4651-912E-246D13275061}" type="presOf" srcId="{563EE220-3CAA-4572-B127-DFAF9E764945}" destId="{8EE9A858-2429-4553-AF8E-23D2C2F99705}" srcOrd="0" destOrd="0" presId="urn:microsoft.com/office/officeart/2005/8/layout/orgChart1"/>
    <dgm:cxn modelId="{CB6D1F86-B1A2-442E-A120-3342450229BA}" srcId="{563EE220-3CAA-4572-B127-DFAF9E764945}" destId="{E6D0005C-35E9-4469-AC4F-C576C4D6A0BC}" srcOrd="1" destOrd="0" parTransId="{AB61C344-317D-44C3-A2E9-E72CD7F93F68}" sibTransId="{3DAF16DF-F18C-40D8-844C-53890056774C}"/>
    <dgm:cxn modelId="{28478592-9FDE-41FE-81FC-5882FA562C46}" srcId="{563EE220-3CAA-4572-B127-DFAF9E764945}" destId="{EEC16225-A0F3-4D55-9731-0E11E877F4C0}" srcOrd="0" destOrd="0" parTransId="{90796D77-2CE2-49F4-A12F-1F03B65949D9}" sibTransId="{18F4A481-5E92-47BA-87F0-EA6DDBA5EDAD}"/>
    <dgm:cxn modelId="{454E79A6-0CED-487F-A432-A30C729650D4}" type="presOf" srcId="{563EE220-3CAA-4572-B127-DFAF9E764945}" destId="{8CB55A3E-A0AE-4562-9251-C20693515BA1}" srcOrd="1" destOrd="0" presId="urn:microsoft.com/office/officeart/2005/8/layout/orgChart1"/>
    <dgm:cxn modelId="{7FD416A9-953F-47CE-972A-D7CCC75978E6}" type="presOf" srcId="{EEC16225-A0F3-4D55-9731-0E11E877F4C0}" destId="{A7EF61D1-3A4F-42FC-A6A4-6AB4FCFE6902}" srcOrd="1" destOrd="0" presId="urn:microsoft.com/office/officeart/2005/8/layout/orgChart1"/>
    <dgm:cxn modelId="{DD8EF6B3-AF9B-4ACB-9EEF-0508947A1C4E}" type="presOf" srcId="{E6D0005C-35E9-4469-AC4F-C576C4D6A0BC}" destId="{4F98FC02-8048-408D-988B-6CCC4861739A}" srcOrd="1" destOrd="0" presId="urn:microsoft.com/office/officeart/2005/8/layout/orgChart1"/>
    <dgm:cxn modelId="{DD7EA1BA-8F50-482D-AC5B-AF06465FE97E}" type="presOf" srcId="{90796D77-2CE2-49F4-A12F-1F03B65949D9}" destId="{553B0055-4068-4578-B28A-AE39D7E16C6E}" srcOrd="0" destOrd="0" presId="urn:microsoft.com/office/officeart/2005/8/layout/orgChart1"/>
    <dgm:cxn modelId="{FCD06CD8-AA50-4ED0-B887-7ABC6C268A27}" srcId="{01EE0B5B-D44D-4629-9E00-CBA03A3CACC2}" destId="{563EE220-3CAA-4572-B127-DFAF9E764945}" srcOrd="0" destOrd="0" parTransId="{7253DBE5-006A-4791-A84E-6F58FC3F1228}" sibTransId="{DBAE2F4C-A746-46DA-8E1F-77CC751E5D13}"/>
    <dgm:cxn modelId="{AF69D17A-E1A4-4496-B7B0-2555EE1BFA43}" type="presParOf" srcId="{BB6D1B2F-B136-47E1-BF7B-B6017565A003}" destId="{29ED0BD5-1A28-40D8-AC4F-E623D44B9E4A}" srcOrd="0" destOrd="0" presId="urn:microsoft.com/office/officeart/2005/8/layout/orgChart1"/>
    <dgm:cxn modelId="{A0D05D6E-2699-40F6-B51E-FD95613594AC}" type="presParOf" srcId="{29ED0BD5-1A28-40D8-AC4F-E623D44B9E4A}" destId="{51192768-5C13-49F5-9406-848EE3BC9DCF}" srcOrd="0" destOrd="0" presId="urn:microsoft.com/office/officeart/2005/8/layout/orgChart1"/>
    <dgm:cxn modelId="{538E28E8-2732-4078-8AD0-6956F3C6ECFA}" type="presParOf" srcId="{51192768-5C13-49F5-9406-848EE3BC9DCF}" destId="{8EE9A858-2429-4553-AF8E-23D2C2F99705}" srcOrd="0" destOrd="0" presId="urn:microsoft.com/office/officeart/2005/8/layout/orgChart1"/>
    <dgm:cxn modelId="{076B7F51-3558-4C09-AA07-F6A5CEBC7219}" type="presParOf" srcId="{51192768-5C13-49F5-9406-848EE3BC9DCF}" destId="{8CB55A3E-A0AE-4562-9251-C20693515BA1}" srcOrd="1" destOrd="0" presId="urn:microsoft.com/office/officeart/2005/8/layout/orgChart1"/>
    <dgm:cxn modelId="{BC257256-3E65-43F8-B779-89DB7D7BDA07}" type="presParOf" srcId="{29ED0BD5-1A28-40D8-AC4F-E623D44B9E4A}" destId="{1416EBFA-1FE6-4F4A-BD34-501126917924}" srcOrd="1" destOrd="0" presId="urn:microsoft.com/office/officeart/2005/8/layout/orgChart1"/>
    <dgm:cxn modelId="{D367013B-8ADC-4F1C-8176-F545F5901E8A}" type="presParOf" srcId="{1416EBFA-1FE6-4F4A-BD34-501126917924}" destId="{553B0055-4068-4578-B28A-AE39D7E16C6E}" srcOrd="0" destOrd="0" presId="urn:microsoft.com/office/officeart/2005/8/layout/orgChart1"/>
    <dgm:cxn modelId="{58AADFCB-CD8C-43A8-BAF5-C5FB2C1676EB}" type="presParOf" srcId="{1416EBFA-1FE6-4F4A-BD34-501126917924}" destId="{D746968E-3023-48D1-9E44-A04DD9C7A7E1}" srcOrd="1" destOrd="0" presId="urn:microsoft.com/office/officeart/2005/8/layout/orgChart1"/>
    <dgm:cxn modelId="{50A2E70C-7BC3-4533-AEC6-B48933E77737}" type="presParOf" srcId="{D746968E-3023-48D1-9E44-A04DD9C7A7E1}" destId="{9E5C7F0A-0063-415F-BDC5-BB55E87AE440}" srcOrd="0" destOrd="0" presId="urn:microsoft.com/office/officeart/2005/8/layout/orgChart1"/>
    <dgm:cxn modelId="{02E635D3-584A-4877-AA20-CA4E4F58361D}" type="presParOf" srcId="{9E5C7F0A-0063-415F-BDC5-BB55E87AE440}" destId="{18D64A1A-ACDB-4DD6-9255-249ECA48CBA0}" srcOrd="0" destOrd="0" presId="urn:microsoft.com/office/officeart/2005/8/layout/orgChart1"/>
    <dgm:cxn modelId="{95195071-6281-4D65-8FE7-72AEEC53DB75}" type="presParOf" srcId="{9E5C7F0A-0063-415F-BDC5-BB55E87AE440}" destId="{A7EF61D1-3A4F-42FC-A6A4-6AB4FCFE6902}" srcOrd="1" destOrd="0" presId="urn:microsoft.com/office/officeart/2005/8/layout/orgChart1"/>
    <dgm:cxn modelId="{30831649-F00D-4224-B44A-1F481876EC8E}" type="presParOf" srcId="{D746968E-3023-48D1-9E44-A04DD9C7A7E1}" destId="{1C107525-5870-49EB-8F14-66F596945720}" srcOrd="1" destOrd="0" presId="urn:microsoft.com/office/officeart/2005/8/layout/orgChart1"/>
    <dgm:cxn modelId="{1F325865-0954-4A82-93CB-926809A19F6E}" type="presParOf" srcId="{D746968E-3023-48D1-9E44-A04DD9C7A7E1}" destId="{0BB8661F-AD85-4FE9-9C76-CDA272F52962}" srcOrd="2" destOrd="0" presId="urn:microsoft.com/office/officeart/2005/8/layout/orgChart1"/>
    <dgm:cxn modelId="{18863EE6-7337-4BC0-9EF3-CE0298D829C1}" type="presParOf" srcId="{1416EBFA-1FE6-4F4A-BD34-501126917924}" destId="{A878A7EC-54BD-440F-928F-9491A4BCEDF5}" srcOrd="2" destOrd="0" presId="urn:microsoft.com/office/officeart/2005/8/layout/orgChart1"/>
    <dgm:cxn modelId="{3584619F-FECA-40F4-9BA7-4EAEBD2F7575}" type="presParOf" srcId="{1416EBFA-1FE6-4F4A-BD34-501126917924}" destId="{D36BF8B9-CE71-402E-A0E2-E34B8E4B4A8C}" srcOrd="3" destOrd="0" presId="urn:microsoft.com/office/officeart/2005/8/layout/orgChart1"/>
    <dgm:cxn modelId="{A1D53787-658C-4390-AAE6-9637EE365037}" type="presParOf" srcId="{D36BF8B9-CE71-402E-A0E2-E34B8E4B4A8C}" destId="{2A170461-FB7D-4DB4-818A-982FC3C2BDE2}" srcOrd="0" destOrd="0" presId="urn:microsoft.com/office/officeart/2005/8/layout/orgChart1"/>
    <dgm:cxn modelId="{EBE6FDE8-CA3E-4F40-AE40-269B7C1C4921}" type="presParOf" srcId="{2A170461-FB7D-4DB4-818A-982FC3C2BDE2}" destId="{FA3F23D0-B71E-4D49-90B6-E30AB9E7FDD6}" srcOrd="0" destOrd="0" presId="urn:microsoft.com/office/officeart/2005/8/layout/orgChart1"/>
    <dgm:cxn modelId="{866C59D4-57CA-475C-93DF-0FA283A3BA59}" type="presParOf" srcId="{2A170461-FB7D-4DB4-818A-982FC3C2BDE2}" destId="{4F98FC02-8048-408D-988B-6CCC4861739A}" srcOrd="1" destOrd="0" presId="urn:microsoft.com/office/officeart/2005/8/layout/orgChart1"/>
    <dgm:cxn modelId="{198989C5-9AD1-43DF-AE7F-51B7751197F8}" type="presParOf" srcId="{D36BF8B9-CE71-402E-A0E2-E34B8E4B4A8C}" destId="{D531A731-4B80-4B90-BA3B-36A3BA37E76D}" srcOrd="1" destOrd="0" presId="urn:microsoft.com/office/officeart/2005/8/layout/orgChart1"/>
    <dgm:cxn modelId="{AEB04877-F46F-4B43-8F2F-BCB34442E296}" type="presParOf" srcId="{D36BF8B9-CE71-402E-A0E2-E34B8E4B4A8C}" destId="{63DF6D05-245A-4810-9365-C94B3F51E664}" srcOrd="2" destOrd="0" presId="urn:microsoft.com/office/officeart/2005/8/layout/orgChart1"/>
    <dgm:cxn modelId="{9FABEF34-281F-4CA9-8DB1-466E6DB869EB}" type="presParOf" srcId="{29ED0BD5-1A28-40D8-AC4F-E623D44B9E4A}" destId="{97DD3438-C6C6-49DD-BF18-27B6E5716656}"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8A7EC-54BD-440F-928F-9491A4BCEDF5}">
      <dsp:nvSpPr>
        <dsp:cNvPr id="0" name=""/>
        <dsp:cNvSpPr/>
      </dsp:nvSpPr>
      <dsp:spPr>
        <a:xfrm>
          <a:off x="4064000" y="2323347"/>
          <a:ext cx="2224013" cy="771971"/>
        </a:xfrm>
        <a:custGeom>
          <a:avLst/>
          <a:gdLst/>
          <a:ahLst/>
          <a:cxnLst/>
          <a:rect l="0" t="0" r="0" b="0"/>
          <a:pathLst>
            <a:path>
              <a:moveTo>
                <a:pt x="0" y="0"/>
              </a:moveTo>
              <a:lnTo>
                <a:pt x="0" y="385985"/>
              </a:lnTo>
              <a:lnTo>
                <a:pt x="2224013" y="385985"/>
              </a:lnTo>
              <a:lnTo>
                <a:pt x="2224013" y="7719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3B0055-4068-4578-B28A-AE39D7E16C6E}">
      <dsp:nvSpPr>
        <dsp:cNvPr id="0" name=""/>
        <dsp:cNvSpPr/>
      </dsp:nvSpPr>
      <dsp:spPr>
        <a:xfrm>
          <a:off x="1839986" y="2323347"/>
          <a:ext cx="2224013" cy="771971"/>
        </a:xfrm>
        <a:custGeom>
          <a:avLst/>
          <a:gdLst/>
          <a:ahLst/>
          <a:cxnLst/>
          <a:rect l="0" t="0" r="0" b="0"/>
          <a:pathLst>
            <a:path>
              <a:moveTo>
                <a:pt x="2224013" y="0"/>
              </a:moveTo>
              <a:lnTo>
                <a:pt x="2224013" y="385985"/>
              </a:lnTo>
              <a:lnTo>
                <a:pt x="0" y="385985"/>
              </a:lnTo>
              <a:lnTo>
                <a:pt x="0" y="7719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E9A858-2429-4553-AF8E-23D2C2F99705}">
      <dsp:nvSpPr>
        <dsp:cNvPr id="0" name=""/>
        <dsp:cNvSpPr/>
      </dsp:nvSpPr>
      <dsp:spPr>
        <a:xfrm>
          <a:off x="2225972" y="485320"/>
          <a:ext cx="3676054" cy="18380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n-US" sz="4200" kern="1200" dirty="0"/>
            <a:t>Does this condition hold up?</a:t>
          </a:r>
        </a:p>
      </dsp:txBody>
      <dsp:txXfrm>
        <a:off x="2225972" y="485320"/>
        <a:ext cx="3676054" cy="1838027"/>
      </dsp:txXfrm>
    </dsp:sp>
    <dsp:sp modelId="{18D64A1A-ACDB-4DD6-9255-249ECA48CBA0}">
      <dsp:nvSpPr>
        <dsp:cNvPr id="0" name=""/>
        <dsp:cNvSpPr/>
      </dsp:nvSpPr>
      <dsp:spPr>
        <a:xfrm>
          <a:off x="1959" y="3095319"/>
          <a:ext cx="3676054" cy="18380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n-US" sz="4200" kern="1200" dirty="0"/>
            <a:t>Yes: TRUE</a:t>
          </a:r>
        </a:p>
      </dsp:txBody>
      <dsp:txXfrm>
        <a:off x="1959" y="3095319"/>
        <a:ext cx="3676054" cy="1838027"/>
      </dsp:txXfrm>
    </dsp:sp>
    <dsp:sp modelId="{FA3F23D0-B71E-4D49-90B6-E30AB9E7FDD6}">
      <dsp:nvSpPr>
        <dsp:cNvPr id="0" name=""/>
        <dsp:cNvSpPr/>
      </dsp:nvSpPr>
      <dsp:spPr>
        <a:xfrm>
          <a:off x="4449985" y="3095319"/>
          <a:ext cx="3676054" cy="18380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n-US" sz="4200" kern="1200" dirty="0"/>
            <a:t>No: FALSE</a:t>
          </a:r>
        </a:p>
      </dsp:txBody>
      <dsp:txXfrm>
        <a:off x="4449985" y="3095319"/>
        <a:ext cx="3676054" cy="183802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34BD0-1400-4EBA-BBA1-04F52AB31B36}"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00335D-9F13-4B80-ADC5-B0EA3E10FF6B}" type="slidenum">
              <a:rPr lang="en-US" smtClean="0"/>
              <a:t>‹#›</a:t>
            </a:fld>
            <a:endParaRPr lang="en-US"/>
          </a:p>
        </p:txBody>
      </p:sp>
    </p:spTree>
    <p:extLst>
      <p:ext uri="{BB962C8B-B14F-4D97-AF65-F5344CB8AC3E}">
        <p14:creationId xmlns:p14="http://schemas.microsoft.com/office/powerpoint/2010/main" val="13244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 in Excel how this works</a:t>
            </a:r>
          </a:p>
          <a:p>
            <a:r>
              <a:rPr lang="en-US" dirty="0" err="1"/>
              <a:t>Visi”Calc</a:t>
            </a:r>
            <a:r>
              <a:rPr lang="en-US" dirty="0"/>
              <a:t>”</a:t>
            </a:r>
          </a:p>
        </p:txBody>
      </p:sp>
      <p:sp>
        <p:nvSpPr>
          <p:cNvPr id="4" name="Slide Number Placeholder 3"/>
          <p:cNvSpPr>
            <a:spLocks noGrp="1"/>
          </p:cNvSpPr>
          <p:nvPr>
            <p:ph type="sldNum" sz="quarter" idx="5"/>
          </p:nvPr>
        </p:nvSpPr>
        <p:spPr/>
        <p:txBody>
          <a:bodyPr/>
          <a:lstStyle/>
          <a:p>
            <a:fld id="{1300335D-9F13-4B80-ADC5-B0EA3E10FF6B}" type="slidenum">
              <a:rPr lang="en-US" smtClean="0"/>
              <a:t>7</a:t>
            </a:fld>
            <a:endParaRPr lang="en-US"/>
          </a:p>
        </p:txBody>
      </p:sp>
    </p:spTree>
    <p:extLst>
      <p:ext uri="{BB962C8B-B14F-4D97-AF65-F5344CB8AC3E}">
        <p14:creationId xmlns:p14="http://schemas.microsoft.com/office/powerpoint/2010/main" val="3829328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to name a few functions in the chat</a:t>
            </a:r>
          </a:p>
        </p:txBody>
      </p:sp>
      <p:sp>
        <p:nvSpPr>
          <p:cNvPr id="4" name="Slide Number Placeholder 3"/>
          <p:cNvSpPr>
            <a:spLocks noGrp="1"/>
          </p:cNvSpPr>
          <p:nvPr>
            <p:ph type="sldNum" sz="quarter" idx="5"/>
          </p:nvPr>
        </p:nvSpPr>
        <p:spPr/>
        <p:txBody>
          <a:bodyPr/>
          <a:lstStyle/>
          <a:p>
            <a:fld id="{1300335D-9F13-4B80-ADC5-B0EA3E10FF6B}" type="slidenum">
              <a:rPr lang="en-US" smtClean="0"/>
              <a:t>22</a:t>
            </a:fld>
            <a:endParaRPr lang="en-US"/>
          </a:p>
        </p:txBody>
      </p:sp>
    </p:spTree>
    <p:extLst>
      <p:ext uri="{BB962C8B-B14F-4D97-AF65-F5344CB8AC3E}">
        <p14:creationId xmlns:p14="http://schemas.microsoft.com/office/powerpoint/2010/main" val="2327569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to name a few functions in the chat</a:t>
            </a:r>
          </a:p>
        </p:txBody>
      </p:sp>
      <p:sp>
        <p:nvSpPr>
          <p:cNvPr id="4" name="Slide Number Placeholder 3"/>
          <p:cNvSpPr>
            <a:spLocks noGrp="1"/>
          </p:cNvSpPr>
          <p:nvPr>
            <p:ph type="sldNum" sz="quarter" idx="5"/>
          </p:nvPr>
        </p:nvSpPr>
        <p:spPr/>
        <p:txBody>
          <a:bodyPr/>
          <a:lstStyle/>
          <a:p>
            <a:fld id="{1300335D-9F13-4B80-ADC5-B0EA3E10FF6B}" type="slidenum">
              <a:rPr lang="en-US" smtClean="0"/>
              <a:t>29</a:t>
            </a:fld>
            <a:endParaRPr lang="en-US"/>
          </a:p>
        </p:txBody>
      </p:sp>
    </p:spTree>
    <p:extLst>
      <p:ext uri="{BB962C8B-B14F-4D97-AF65-F5344CB8AC3E}">
        <p14:creationId xmlns:p14="http://schemas.microsoft.com/office/powerpoint/2010/main" val="3224219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too much about the building blocks right now – I have this in here to gauge everyone’s interest </a:t>
            </a:r>
          </a:p>
        </p:txBody>
      </p:sp>
      <p:sp>
        <p:nvSpPr>
          <p:cNvPr id="4" name="Slide Number Placeholder 3"/>
          <p:cNvSpPr>
            <a:spLocks noGrp="1"/>
          </p:cNvSpPr>
          <p:nvPr>
            <p:ph type="sldNum" sz="quarter" idx="5"/>
          </p:nvPr>
        </p:nvSpPr>
        <p:spPr/>
        <p:txBody>
          <a:bodyPr/>
          <a:lstStyle/>
          <a:p>
            <a:fld id="{1300335D-9F13-4B80-ADC5-B0EA3E10FF6B}" type="slidenum">
              <a:rPr lang="en-US" smtClean="0"/>
              <a:t>31</a:t>
            </a:fld>
            <a:endParaRPr lang="en-US"/>
          </a:p>
        </p:txBody>
      </p:sp>
    </p:spTree>
    <p:extLst>
      <p:ext uri="{BB962C8B-B14F-4D97-AF65-F5344CB8AC3E}">
        <p14:creationId xmlns:p14="http://schemas.microsoft.com/office/powerpoint/2010/main" val="494037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too much about the building blocks right now – I have this in here to gauge everyone’s interest </a:t>
            </a:r>
          </a:p>
        </p:txBody>
      </p:sp>
      <p:sp>
        <p:nvSpPr>
          <p:cNvPr id="4" name="Slide Number Placeholder 3"/>
          <p:cNvSpPr>
            <a:spLocks noGrp="1"/>
          </p:cNvSpPr>
          <p:nvPr>
            <p:ph type="sldNum" sz="quarter" idx="5"/>
          </p:nvPr>
        </p:nvSpPr>
        <p:spPr/>
        <p:txBody>
          <a:bodyPr/>
          <a:lstStyle/>
          <a:p>
            <a:fld id="{1300335D-9F13-4B80-ADC5-B0EA3E10FF6B}" type="slidenum">
              <a:rPr lang="en-US" smtClean="0"/>
              <a:t>39</a:t>
            </a:fld>
            <a:endParaRPr lang="en-US"/>
          </a:p>
        </p:txBody>
      </p:sp>
    </p:spTree>
    <p:extLst>
      <p:ext uri="{BB962C8B-B14F-4D97-AF65-F5344CB8AC3E}">
        <p14:creationId xmlns:p14="http://schemas.microsoft.com/office/powerpoint/2010/main" val="228750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be rolling up and drilling down</a:t>
            </a:r>
          </a:p>
          <a:p>
            <a:r>
              <a:rPr lang="en-US" dirty="0"/>
              <a:t>This is slicing and dicing</a:t>
            </a:r>
          </a:p>
          <a:p>
            <a:r>
              <a:rPr lang="en-US" dirty="0"/>
              <a:t>This is unpivoting and pivoting</a:t>
            </a:r>
          </a:p>
        </p:txBody>
      </p:sp>
      <p:sp>
        <p:nvSpPr>
          <p:cNvPr id="4" name="Slide Number Placeholder 3"/>
          <p:cNvSpPr>
            <a:spLocks noGrp="1"/>
          </p:cNvSpPr>
          <p:nvPr>
            <p:ph type="sldNum" sz="quarter" idx="5"/>
          </p:nvPr>
        </p:nvSpPr>
        <p:spPr/>
        <p:txBody>
          <a:bodyPr/>
          <a:lstStyle/>
          <a:p>
            <a:fld id="{1300335D-9F13-4B80-ADC5-B0EA3E10FF6B}" type="slidenum">
              <a:rPr lang="en-US" smtClean="0"/>
              <a:t>40</a:t>
            </a:fld>
            <a:endParaRPr lang="en-US"/>
          </a:p>
        </p:txBody>
      </p:sp>
    </p:spTree>
    <p:extLst>
      <p:ext uri="{BB962C8B-B14F-4D97-AF65-F5344CB8AC3E}">
        <p14:creationId xmlns:p14="http://schemas.microsoft.com/office/powerpoint/2010/main" val="3014088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Doesn’t work so well, right? </a:t>
            </a:r>
          </a:p>
        </p:txBody>
      </p:sp>
      <p:sp>
        <p:nvSpPr>
          <p:cNvPr id="4" name="Slide Number Placeholder 3"/>
          <p:cNvSpPr>
            <a:spLocks noGrp="1"/>
          </p:cNvSpPr>
          <p:nvPr>
            <p:ph type="sldNum" sz="quarter" idx="5"/>
          </p:nvPr>
        </p:nvSpPr>
        <p:spPr/>
        <p:txBody>
          <a:bodyPr/>
          <a:lstStyle/>
          <a:p>
            <a:fld id="{1300335D-9F13-4B80-ADC5-B0EA3E10FF6B}" type="slidenum">
              <a:rPr lang="en-US" smtClean="0"/>
              <a:t>41</a:t>
            </a:fld>
            <a:endParaRPr lang="en-US"/>
          </a:p>
        </p:txBody>
      </p:sp>
    </p:spTree>
    <p:extLst>
      <p:ext uri="{BB962C8B-B14F-4D97-AF65-F5344CB8AC3E}">
        <p14:creationId xmlns:p14="http://schemas.microsoft.com/office/powerpoint/2010/main" val="3121549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Power Query course will be good to actually shape this data. /</a:t>
            </a:r>
          </a:p>
        </p:txBody>
      </p:sp>
      <p:sp>
        <p:nvSpPr>
          <p:cNvPr id="4" name="Slide Number Placeholder 3"/>
          <p:cNvSpPr>
            <a:spLocks noGrp="1"/>
          </p:cNvSpPr>
          <p:nvPr>
            <p:ph type="sldNum" sz="quarter" idx="5"/>
          </p:nvPr>
        </p:nvSpPr>
        <p:spPr/>
        <p:txBody>
          <a:bodyPr/>
          <a:lstStyle/>
          <a:p>
            <a:fld id="{1300335D-9F13-4B80-ADC5-B0EA3E10FF6B}" type="slidenum">
              <a:rPr lang="en-US" smtClean="0"/>
              <a:t>42</a:t>
            </a:fld>
            <a:endParaRPr lang="en-US"/>
          </a:p>
        </p:txBody>
      </p:sp>
    </p:spTree>
    <p:extLst>
      <p:ext uri="{BB962C8B-B14F-4D97-AF65-F5344CB8AC3E}">
        <p14:creationId xmlns:p14="http://schemas.microsoft.com/office/powerpoint/2010/main" val="1428042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 in Excel how this works</a:t>
            </a:r>
          </a:p>
          <a:p>
            <a:r>
              <a:rPr lang="en-US" dirty="0" err="1"/>
              <a:t>Visi”Calc</a:t>
            </a:r>
            <a:r>
              <a:rPr lang="en-US" dirty="0"/>
              <a:t>”</a:t>
            </a:r>
          </a:p>
        </p:txBody>
      </p:sp>
      <p:sp>
        <p:nvSpPr>
          <p:cNvPr id="4" name="Slide Number Placeholder 3"/>
          <p:cNvSpPr>
            <a:spLocks noGrp="1"/>
          </p:cNvSpPr>
          <p:nvPr>
            <p:ph type="sldNum" sz="quarter" idx="5"/>
          </p:nvPr>
        </p:nvSpPr>
        <p:spPr/>
        <p:txBody>
          <a:bodyPr/>
          <a:lstStyle/>
          <a:p>
            <a:fld id="{1300335D-9F13-4B80-ADC5-B0EA3E10FF6B}" type="slidenum">
              <a:rPr lang="en-US" smtClean="0"/>
              <a:t>8</a:t>
            </a:fld>
            <a:endParaRPr lang="en-US"/>
          </a:p>
        </p:txBody>
      </p:sp>
    </p:spTree>
    <p:extLst>
      <p:ext uri="{BB962C8B-B14F-4D97-AF65-F5344CB8AC3E}">
        <p14:creationId xmlns:p14="http://schemas.microsoft.com/office/powerpoint/2010/main" val="4253279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 in Excel how this works</a:t>
            </a:r>
          </a:p>
          <a:p>
            <a:r>
              <a:rPr lang="en-US" dirty="0" err="1"/>
              <a:t>Visi”Calc</a:t>
            </a:r>
            <a:r>
              <a:rPr lang="en-US" dirty="0"/>
              <a:t>”</a:t>
            </a:r>
          </a:p>
        </p:txBody>
      </p:sp>
      <p:sp>
        <p:nvSpPr>
          <p:cNvPr id="4" name="Slide Number Placeholder 3"/>
          <p:cNvSpPr>
            <a:spLocks noGrp="1"/>
          </p:cNvSpPr>
          <p:nvPr>
            <p:ph type="sldNum" sz="quarter" idx="5"/>
          </p:nvPr>
        </p:nvSpPr>
        <p:spPr/>
        <p:txBody>
          <a:bodyPr/>
          <a:lstStyle/>
          <a:p>
            <a:fld id="{1300335D-9F13-4B80-ADC5-B0EA3E10FF6B}" type="slidenum">
              <a:rPr lang="en-US" smtClean="0"/>
              <a:t>9</a:t>
            </a:fld>
            <a:endParaRPr lang="en-US"/>
          </a:p>
        </p:txBody>
      </p:sp>
    </p:spTree>
    <p:extLst>
      <p:ext uri="{BB962C8B-B14F-4D97-AF65-F5344CB8AC3E}">
        <p14:creationId xmlns:p14="http://schemas.microsoft.com/office/powerpoint/2010/main" val="3820611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this works</a:t>
            </a:r>
          </a:p>
        </p:txBody>
      </p:sp>
      <p:sp>
        <p:nvSpPr>
          <p:cNvPr id="4" name="Slide Number Placeholder 3"/>
          <p:cNvSpPr>
            <a:spLocks noGrp="1"/>
          </p:cNvSpPr>
          <p:nvPr>
            <p:ph type="sldNum" sz="quarter" idx="5"/>
          </p:nvPr>
        </p:nvSpPr>
        <p:spPr/>
        <p:txBody>
          <a:bodyPr/>
          <a:lstStyle/>
          <a:p>
            <a:fld id="{1300335D-9F13-4B80-ADC5-B0EA3E10FF6B}" type="slidenum">
              <a:rPr lang="en-US" smtClean="0"/>
              <a:t>10</a:t>
            </a:fld>
            <a:endParaRPr lang="en-US"/>
          </a:p>
        </p:txBody>
      </p:sp>
    </p:spTree>
    <p:extLst>
      <p:ext uri="{BB962C8B-B14F-4D97-AF65-F5344CB8AC3E}">
        <p14:creationId xmlns:p14="http://schemas.microsoft.com/office/powerpoint/2010/main" val="3990950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to name a few functions in the chat</a:t>
            </a:r>
          </a:p>
        </p:txBody>
      </p:sp>
      <p:sp>
        <p:nvSpPr>
          <p:cNvPr id="4" name="Slide Number Placeholder 3"/>
          <p:cNvSpPr>
            <a:spLocks noGrp="1"/>
          </p:cNvSpPr>
          <p:nvPr>
            <p:ph type="sldNum" sz="quarter" idx="5"/>
          </p:nvPr>
        </p:nvSpPr>
        <p:spPr/>
        <p:txBody>
          <a:bodyPr/>
          <a:lstStyle/>
          <a:p>
            <a:fld id="{1300335D-9F13-4B80-ADC5-B0EA3E10FF6B}" type="slidenum">
              <a:rPr lang="en-US" smtClean="0"/>
              <a:t>12</a:t>
            </a:fld>
            <a:endParaRPr lang="en-US"/>
          </a:p>
        </p:txBody>
      </p:sp>
    </p:spTree>
    <p:extLst>
      <p:ext uri="{BB962C8B-B14F-4D97-AF65-F5344CB8AC3E}">
        <p14:creationId xmlns:p14="http://schemas.microsoft.com/office/powerpoint/2010/main" val="381468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to name a few functions in the chat</a:t>
            </a:r>
          </a:p>
        </p:txBody>
      </p:sp>
      <p:sp>
        <p:nvSpPr>
          <p:cNvPr id="4" name="Slide Number Placeholder 3"/>
          <p:cNvSpPr>
            <a:spLocks noGrp="1"/>
          </p:cNvSpPr>
          <p:nvPr>
            <p:ph type="sldNum" sz="quarter" idx="5"/>
          </p:nvPr>
        </p:nvSpPr>
        <p:spPr/>
        <p:txBody>
          <a:bodyPr/>
          <a:lstStyle/>
          <a:p>
            <a:fld id="{1300335D-9F13-4B80-ADC5-B0EA3E10FF6B}" type="slidenum">
              <a:rPr lang="en-US" smtClean="0"/>
              <a:t>13</a:t>
            </a:fld>
            <a:endParaRPr lang="en-US"/>
          </a:p>
        </p:txBody>
      </p:sp>
    </p:spTree>
    <p:extLst>
      <p:ext uri="{BB962C8B-B14F-4D97-AF65-F5344CB8AC3E}">
        <p14:creationId xmlns:p14="http://schemas.microsoft.com/office/powerpoint/2010/main" val="828675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to name a few functions in the chat</a:t>
            </a:r>
          </a:p>
        </p:txBody>
      </p:sp>
      <p:sp>
        <p:nvSpPr>
          <p:cNvPr id="4" name="Slide Number Placeholder 3"/>
          <p:cNvSpPr>
            <a:spLocks noGrp="1"/>
          </p:cNvSpPr>
          <p:nvPr>
            <p:ph type="sldNum" sz="quarter" idx="5"/>
          </p:nvPr>
        </p:nvSpPr>
        <p:spPr/>
        <p:txBody>
          <a:bodyPr/>
          <a:lstStyle/>
          <a:p>
            <a:fld id="{1300335D-9F13-4B80-ADC5-B0EA3E10FF6B}" type="slidenum">
              <a:rPr lang="en-US" smtClean="0"/>
              <a:t>14</a:t>
            </a:fld>
            <a:endParaRPr lang="en-US"/>
          </a:p>
        </p:txBody>
      </p:sp>
    </p:spTree>
    <p:extLst>
      <p:ext uri="{BB962C8B-B14F-4D97-AF65-F5344CB8AC3E}">
        <p14:creationId xmlns:p14="http://schemas.microsoft.com/office/powerpoint/2010/main" val="14735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to name a few functions in the chat</a:t>
            </a:r>
          </a:p>
        </p:txBody>
      </p:sp>
      <p:sp>
        <p:nvSpPr>
          <p:cNvPr id="4" name="Slide Number Placeholder 3"/>
          <p:cNvSpPr>
            <a:spLocks noGrp="1"/>
          </p:cNvSpPr>
          <p:nvPr>
            <p:ph type="sldNum" sz="quarter" idx="5"/>
          </p:nvPr>
        </p:nvSpPr>
        <p:spPr/>
        <p:txBody>
          <a:bodyPr/>
          <a:lstStyle/>
          <a:p>
            <a:fld id="{1300335D-9F13-4B80-ADC5-B0EA3E10FF6B}" type="slidenum">
              <a:rPr lang="en-US" smtClean="0"/>
              <a:t>15</a:t>
            </a:fld>
            <a:endParaRPr lang="en-US"/>
          </a:p>
        </p:txBody>
      </p:sp>
    </p:spTree>
    <p:extLst>
      <p:ext uri="{BB962C8B-B14F-4D97-AF65-F5344CB8AC3E}">
        <p14:creationId xmlns:p14="http://schemas.microsoft.com/office/powerpoint/2010/main" val="433915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to name a few functions in the chat</a:t>
            </a:r>
          </a:p>
        </p:txBody>
      </p:sp>
      <p:sp>
        <p:nvSpPr>
          <p:cNvPr id="4" name="Slide Number Placeholder 3"/>
          <p:cNvSpPr>
            <a:spLocks noGrp="1"/>
          </p:cNvSpPr>
          <p:nvPr>
            <p:ph type="sldNum" sz="quarter" idx="5"/>
          </p:nvPr>
        </p:nvSpPr>
        <p:spPr/>
        <p:txBody>
          <a:bodyPr/>
          <a:lstStyle/>
          <a:p>
            <a:fld id="{1300335D-9F13-4B80-ADC5-B0EA3E10FF6B}" type="slidenum">
              <a:rPr lang="en-US" smtClean="0"/>
              <a:t>16</a:t>
            </a:fld>
            <a:endParaRPr lang="en-US"/>
          </a:p>
        </p:txBody>
      </p:sp>
    </p:spTree>
    <p:extLst>
      <p:ext uri="{BB962C8B-B14F-4D97-AF65-F5344CB8AC3E}">
        <p14:creationId xmlns:p14="http://schemas.microsoft.com/office/powerpoint/2010/main" val="4235403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11/1/2022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11/1/2022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52.svg"/><Relationship Id="rId4" Type="http://schemas.openxmlformats.org/officeDocument/2006/relationships/image" Target="../media/image51.png"/></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54.svg"/><Relationship Id="rId4" Type="http://schemas.openxmlformats.org/officeDocument/2006/relationships/image" Target="../media/image53.png"/></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56.emf"/><Relationship Id="rId4" Type="http://schemas.openxmlformats.org/officeDocument/2006/relationships/image" Target="../media/image55.emf"/></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58.emf"/><Relationship Id="rId4" Type="http://schemas.openxmlformats.org/officeDocument/2006/relationships/image" Target="../media/image57.emf"/></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9.jpg"/></Relationships>
</file>

<file path=ppt/slides/_rels/slide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hyperlink" Target="https://github.com/gadenbuie/tidyexplain#mutating-joins" TargetMode="External"/><Relationship Id="rId4" Type="http://schemas.openxmlformats.org/officeDocument/2006/relationships/image" Target="../media/image60.gif"/></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61.gif"/><Relationship Id="rId4" Type="http://schemas.openxmlformats.org/officeDocument/2006/relationships/hyperlink" Target="https://github.com/gadenbuie/tidyexplain#mutating-joins" TargetMode="External"/></Relationships>
</file>

<file path=ppt/slides/_rels/slide1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hyperlink" Target="https://www.dataquest.io/blog/why-sql-is-the-most-important-language-to-learn/"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1.sv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jknecht/baseball-archive-sqlite/blob/master/lahman2016.sqlite" TargetMode="External"/><Relationship Id="rId1" Type="http://schemas.openxmlformats.org/officeDocument/2006/relationships/slideLayout" Target="../slideLayouts/slideLayout1.xml"/><Relationship Id="rId5" Type="http://schemas.openxmlformats.org/officeDocument/2006/relationships/image" Target="../media/image33.sv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9.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43.jpeg"/></Relationships>
</file>

<file path=ppt/slides/_rels/slide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7.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45.svg"/><Relationship Id="rId4" Type="http://schemas.openxmlformats.org/officeDocument/2006/relationships/image" Target="../media/image44.png"/></Relationships>
</file>

<file path=ppt/slides/_rels/slide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Mastering Excel Formulas</a:t>
            </a:r>
          </a:p>
        </p:txBody>
      </p:sp>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Text formulas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5" name="TextBox 4">
            <a:extLst>
              <a:ext uri="{FF2B5EF4-FFF2-40B4-BE49-F238E27FC236}">
                <a16:creationId xmlns:a16="http://schemas.microsoft.com/office/drawing/2014/main" id="{E6387811-4F0E-B40E-9FBC-65A81E1411FB}"/>
              </a:ext>
            </a:extLst>
          </p:cNvPr>
          <p:cNvSpPr txBox="1"/>
          <p:nvPr/>
        </p:nvSpPr>
        <p:spPr>
          <a:xfrm>
            <a:off x="295835" y="1271570"/>
            <a:ext cx="8589981" cy="55874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Small but mighty!</a:t>
            </a:r>
          </a:p>
        </p:txBody>
      </p:sp>
      <p:sp>
        <p:nvSpPr>
          <p:cNvPr id="4" name="TextBox 3">
            <a:extLst>
              <a:ext uri="{FF2B5EF4-FFF2-40B4-BE49-F238E27FC236}">
                <a16:creationId xmlns:a16="http://schemas.microsoft.com/office/drawing/2014/main" id="{7F64730E-FCF5-673E-B775-05DC1C2CD7EE}"/>
              </a:ext>
            </a:extLst>
          </p:cNvPr>
          <p:cNvSpPr txBox="1"/>
          <p:nvPr/>
        </p:nvSpPr>
        <p:spPr>
          <a:xfrm>
            <a:off x="100083" y="6211669"/>
            <a:ext cx="7647296" cy="646331"/>
          </a:xfrm>
          <a:prstGeom prst="rect">
            <a:avLst/>
          </a:prstGeom>
          <a:noFill/>
        </p:spPr>
        <p:txBody>
          <a:bodyPr wrap="square">
            <a:spAutoFit/>
          </a:bodyPr>
          <a:lstStyle/>
          <a:p>
            <a:r>
              <a:rPr lang="en-US" dirty="0"/>
              <a:t>https://support.microsoft.com/en-us/office/calculation-operators-and-precedence-in-excel-48be406d-4975-4d31-b2b8-7af9e0e2878a</a:t>
            </a:r>
          </a:p>
        </p:txBody>
      </p:sp>
      <p:pic>
        <p:nvPicPr>
          <p:cNvPr id="6" name="Picture 5">
            <a:extLst>
              <a:ext uri="{FF2B5EF4-FFF2-40B4-BE49-F238E27FC236}">
                <a16:creationId xmlns:a16="http://schemas.microsoft.com/office/drawing/2014/main" id="{36DD2DBE-D814-2872-5C04-7878FF20B511}"/>
              </a:ext>
            </a:extLst>
          </p:cNvPr>
          <p:cNvPicPr>
            <a:picLocks noChangeAspect="1"/>
          </p:cNvPicPr>
          <p:nvPr/>
        </p:nvPicPr>
        <p:blipFill>
          <a:blip r:embed="rId4"/>
          <a:stretch>
            <a:fillRect/>
          </a:stretch>
        </p:blipFill>
        <p:spPr>
          <a:xfrm>
            <a:off x="4363495" y="2255356"/>
            <a:ext cx="5857918" cy="2028840"/>
          </a:xfrm>
          <a:prstGeom prst="rect">
            <a:avLst/>
          </a:prstGeom>
        </p:spPr>
      </p:pic>
    </p:spTree>
    <p:extLst>
      <p:ext uri="{BB962C8B-B14F-4D97-AF65-F5344CB8AC3E}">
        <p14:creationId xmlns:p14="http://schemas.microsoft.com/office/powerpoint/2010/main" val="18868683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6214198" cy="4154984"/>
          </a:xfrm>
          <a:prstGeom prst="rect">
            <a:avLst/>
          </a:prstGeom>
          <a:noFill/>
        </p:spPr>
        <p:txBody>
          <a:bodyPr wrap="square" rtlCol="0">
            <a:spAutoFit/>
          </a:bodyPr>
          <a:lstStyle/>
          <a:p>
            <a:r>
              <a:rPr lang="en-US" sz="4400" dirty="0">
                <a:latin typeface="Aliens &amp; cows" panose="00000500000000000000" pitchFamily="2" charset="0"/>
              </a:rPr>
              <a:t>How do we get information from more than one table at a time?</a:t>
            </a:r>
          </a:p>
          <a:p>
            <a:endParaRPr lang="en-US" sz="4400" dirty="0">
              <a:latin typeface="Aliens &amp; cows" panose="00000500000000000000" pitchFamily="2" charset="0"/>
            </a:endParaRPr>
          </a:p>
          <a:p>
            <a:r>
              <a:rPr lang="en-US" sz="4400" i="1" dirty="0">
                <a:latin typeface="Aliens &amp; cows" panose="00000500000000000000" pitchFamily="2" charset="0"/>
              </a:rPr>
              <a:t>What makes a relational database, relational?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oogle Shape;724;p91">
            <a:extLst>
              <a:ext uri="{FF2B5EF4-FFF2-40B4-BE49-F238E27FC236}">
                <a16:creationId xmlns:a16="http://schemas.microsoft.com/office/drawing/2014/main" id="{E6F6895D-0B13-48EB-8ED9-7BE5D42CEAF4}"/>
              </a:ext>
            </a:extLst>
          </p:cNvPr>
          <p:cNvPicPr preferRelativeResize="0"/>
          <p:nvPr/>
        </p:nvPicPr>
        <p:blipFill>
          <a:blip r:embed="rId3">
            <a:alphaModFix/>
          </a:blip>
          <a:stretch>
            <a:fillRect/>
          </a:stretch>
        </p:blipFill>
        <p:spPr>
          <a:xfrm>
            <a:off x="7376984" y="755293"/>
            <a:ext cx="4263513" cy="3998854"/>
          </a:xfrm>
          <a:prstGeom prst="rect">
            <a:avLst/>
          </a:prstGeom>
          <a:noFill/>
          <a:ln>
            <a:noFill/>
          </a:ln>
        </p:spPr>
      </p:pic>
      <p:sp>
        <p:nvSpPr>
          <p:cNvPr id="5" name="Google Shape;725;p91">
            <a:extLst>
              <a:ext uri="{FF2B5EF4-FFF2-40B4-BE49-F238E27FC236}">
                <a16:creationId xmlns:a16="http://schemas.microsoft.com/office/drawing/2014/main" id="{28051CB7-9AB4-40EA-BC0B-FB2891694844}"/>
              </a:ext>
            </a:extLst>
          </p:cNvPr>
          <p:cNvSpPr txBox="1"/>
          <p:nvPr/>
        </p:nvSpPr>
        <p:spPr>
          <a:xfrm>
            <a:off x="7376984" y="4754147"/>
            <a:ext cx="3512100" cy="9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707070"/>
                </a:solidFill>
                <a:latin typeface="Pragmatica" panose="020B0403040502020204"/>
              </a:rPr>
              <a:t>https://dev.to/helenanders26/sql-series-all-about-sql-joins-15ol</a:t>
            </a:r>
            <a:endParaRPr dirty="0">
              <a:solidFill>
                <a:srgbClr val="707070"/>
              </a:solidFill>
              <a:latin typeface="Pragmatica" panose="020B0403040502020204"/>
            </a:endParaRPr>
          </a:p>
        </p:txBody>
      </p:sp>
    </p:spTree>
    <p:extLst>
      <p:ext uri="{BB962C8B-B14F-4D97-AF65-F5344CB8AC3E}">
        <p14:creationId xmlns:p14="http://schemas.microsoft.com/office/powerpoint/2010/main" val="38763519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vlookup-vs-join.xlsx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0171635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39" y="113388"/>
            <a:ext cx="11552317" cy="769441"/>
          </a:xfrm>
          <a:prstGeom prst="rect">
            <a:avLst/>
          </a:prstGeom>
          <a:noFill/>
        </p:spPr>
        <p:txBody>
          <a:bodyPr wrap="square" rtlCol="0">
            <a:spAutoFit/>
          </a:bodyPr>
          <a:lstStyle/>
          <a:p>
            <a:r>
              <a:rPr lang="en-US" sz="4400" dirty="0">
                <a:latin typeface="Aliens &amp; cows" panose="00000500000000000000" pitchFamily="2" charset="0"/>
              </a:rPr>
              <a:t>FROM </a:t>
            </a:r>
            <a:r>
              <a:rPr lang="en-US" sz="4400" dirty="0">
                <a:latin typeface="Consolas" panose="020B0609020204030204" pitchFamily="49" charset="0"/>
              </a:rPr>
              <a:t>VLOOKUP() </a:t>
            </a:r>
            <a:r>
              <a:rPr lang="en-US" sz="4400" dirty="0">
                <a:latin typeface="Aliens &amp; cows" panose="00000500000000000000" pitchFamily="2" charset="0"/>
              </a:rPr>
              <a:t>Duct Tape to </a:t>
            </a:r>
            <a:r>
              <a:rPr lang="en-US" sz="4400" dirty="0">
                <a:latin typeface="Consolas" panose="020B0609020204030204" pitchFamily="49" charset="0"/>
              </a:rPr>
              <a:t>JOIN</a:t>
            </a:r>
            <a:r>
              <a:rPr lang="en-US" sz="4400" dirty="0">
                <a:latin typeface="Aliens &amp; cows" panose="00000500000000000000" pitchFamily="2" charset="0"/>
              </a:rPr>
              <a:t> Blowtorch</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758;p95">
            <a:extLst>
              <a:ext uri="{FF2B5EF4-FFF2-40B4-BE49-F238E27FC236}">
                <a16:creationId xmlns:a16="http://schemas.microsoft.com/office/drawing/2014/main" id="{4D48BE15-A2E6-4B7F-B7B7-4B2B9643E5E4}"/>
              </a:ext>
            </a:extLst>
          </p:cNvPr>
          <p:cNvPicPr preferRelativeResize="0"/>
          <p:nvPr/>
        </p:nvPicPr>
        <p:blipFill>
          <a:blip r:embed="rId3">
            <a:alphaModFix/>
          </a:blip>
          <a:stretch>
            <a:fillRect/>
          </a:stretch>
        </p:blipFill>
        <p:spPr>
          <a:xfrm>
            <a:off x="347239" y="1681990"/>
            <a:ext cx="4806421" cy="3842757"/>
          </a:xfrm>
          <a:prstGeom prst="rect">
            <a:avLst/>
          </a:prstGeom>
          <a:noFill/>
          <a:ln>
            <a:noFill/>
          </a:ln>
        </p:spPr>
      </p:pic>
      <p:pic>
        <p:nvPicPr>
          <p:cNvPr id="6" name="Google Shape;759;p95">
            <a:extLst>
              <a:ext uri="{FF2B5EF4-FFF2-40B4-BE49-F238E27FC236}">
                <a16:creationId xmlns:a16="http://schemas.microsoft.com/office/drawing/2014/main" id="{38A2C534-9DE1-4D04-B967-F8FB879D6CFF}"/>
              </a:ext>
            </a:extLst>
          </p:cNvPr>
          <p:cNvPicPr preferRelativeResize="0"/>
          <p:nvPr/>
        </p:nvPicPr>
        <p:blipFill>
          <a:blip r:embed="rId4">
            <a:alphaModFix/>
          </a:blip>
          <a:stretch>
            <a:fillRect/>
          </a:stretch>
        </p:blipFill>
        <p:spPr>
          <a:xfrm>
            <a:off x="5923005" y="1681990"/>
            <a:ext cx="5445643" cy="3842756"/>
          </a:xfrm>
          <a:prstGeom prst="rect">
            <a:avLst/>
          </a:prstGeom>
          <a:noFill/>
          <a:ln>
            <a:noFill/>
          </a:ln>
        </p:spPr>
      </p:pic>
    </p:spTree>
    <p:extLst>
      <p:ext uri="{BB962C8B-B14F-4D97-AF65-F5344CB8AC3E}">
        <p14:creationId xmlns:p14="http://schemas.microsoft.com/office/powerpoint/2010/main" val="19729861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Key-lookup</a:t>
            </a:r>
          </a:p>
        </p:txBody>
      </p:sp>
      <p:sp>
        <p:nvSpPr>
          <p:cNvPr id="3" name="TextBox 2"/>
          <p:cNvSpPr txBox="1"/>
          <p:nvPr/>
        </p:nvSpPr>
        <p:spPr>
          <a:xfrm>
            <a:off x="433738" y="1353599"/>
            <a:ext cx="5164238" cy="2246769"/>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b="1" dirty="0">
                <a:solidFill>
                  <a:srgbClr val="CF3338"/>
                </a:solidFill>
                <a:latin typeface="Pragmatica" panose="020B0403040502020204" pitchFamily="34" charset="0"/>
              </a:rPr>
              <a:t>Primary key: </a:t>
            </a:r>
            <a:r>
              <a:rPr lang="en-US" sz="2800" dirty="0">
                <a:solidFill>
                  <a:srgbClr val="707070"/>
                </a:solidFill>
                <a:latin typeface="Pragmatica" panose="020B0403040502020204" pitchFamily="34" charset="0"/>
              </a:rPr>
              <a:t>Unique, unchanging identifier</a:t>
            </a:r>
          </a:p>
          <a:p>
            <a:pPr marL="457200" indent="-457200">
              <a:buClr>
                <a:srgbClr val="CF3338"/>
              </a:buClr>
              <a:buFont typeface="Arial" panose="020B0604020202020204" pitchFamily="34" charset="0"/>
              <a:buChar char="•"/>
            </a:pPr>
            <a:r>
              <a:rPr lang="en-US" sz="2800" b="1" dirty="0">
                <a:solidFill>
                  <a:srgbClr val="CF3338"/>
                </a:solidFill>
                <a:latin typeface="Pragmatica" panose="020B0403040502020204" pitchFamily="34" charset="0"/>
              </a:rPr>
              <a:t>Foreign key: </a:t>
            </a:r>
            <a:r>
              <a:rPr lang="en-US" sz="2800" dirty="0">
                <a:solidFill>
                  <a:srgbClr val="707070"/>
                </a:solidFill>
                <a:latin typeface="Pragmatica" panose="020B0403040502020204" pitchFamily="34" charset="0"/>
              </a:rPr>
              <a:t>References the primary key of another table</a:t>
            </a:r>
          </a:p>
          <a:p>
            <a:pPr>
              <a:buClr>
                <a:srgbClr val="CF3338"/>
              </a:buClr>
            </a:pPr>
            <a:endParaRPr lang="en-US" sz="2800" dirty="0">
              <a:solidFill>
                <a:srgbClr val="707070"/>
              </a:solidFill>
              <a:latin typeface="Pragmatica" panose="020B0403040502020204" pitchFamily="34" charset="0"/>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Key">
            <a:extLst>
              <a:ext uri="{FF2B5EF4-FFF2-40B4-BE49-F238E27FC236}">
                <a16:creationId xmlns:a16="http://schemas.microsoft.com/office/drawing/2014/main" id="{8EAE8F64-A468-45AE-85ED-EC918CD16F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00607" y="197526"/>
            <a:ext cx="6244153" cy="6244153"/>
          </a:xfrm>
          <a:prstGeom prst="rect">
            <a:avLst/>
          </a:prstGeom>
        </p:spPr>
      </p:pic>
    </p:spTree>
    <p:extLst>
      <p:ext uri="{BB962C8B-B14F-4D97-AF65-F5344CB8AC3E}">
        <p14:creationId xmlns:p14="http://schemas.microsoft.com/office/powerpoint/2010/main" val="29696110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Ever been asked for your ID number?</a:t>
            </a:r>
          </a:p>
        </p:txBody>
      </p:sp>
      <p:sp>
        <p:nvSpPr>
          <p:cNvPr id="3" name="TextBox 2"/>
          <p:cNvSpPr txBox="1"/>
          <p:nvPr/>
        </p:nvSpPr>
        <p:spPr>
          <a:xfrm>
            <a:off x="433738" y="1353599"/>
            <a:ext cx="5164238" cy="523220"/>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b="1" dirty="0">
                <a:solidFill>
                  <a:srgbClr val="CF3338"/>
                </a:solidFill>
                <a:latin typeface="Pragmatica" panose="020B0403040502020204" pitchFamily="34" charset="0"/>
              </a:rPr>
              <a:t>That’s your primary key!</a:t>
            </a:r>
            <a:endParaRPr lang="en-US" sz="2800" dirty="0">
              <a:solidFill>
                <a:srgbClr val="707070"/>
              </a:solidFill>
              <a:latin typeface="Pragmatica" panose="020B0403040502020204" pitchFamily="34" charset="0"/>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raphic 4" descr="Employee badge">
            <a:extLst>
              <a:ext uri="{FF2B5EF4-FFF2-40B4-BE49-F238E27FC236}">
                <a16:creationId xmlns:a16="http://schemas.microsoft.com/office/drawing/2014/main" id="{CE2114E0-BC4D-444B-A113-30DD48DDEA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0364" y="1094918"/>
            <a:ext cx="5714688" cy="5714688"/>
          </a:xfrm>
          <a:prstGeom prst="rect">
            <a:avLst/>
          </a:prstGeom>
        </p:spPr>
      </p:pic>
    </p:spTree>
    <p:extLst>
      <p:ext uri="{BB962C8B-B14F-4D97-AF65-F5344CB8AC3E}">
        <p14:creationId xmlns:p14="http://schemas.microsoft.com/office/powerpoint/2010/main" val="15777270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One-to-one relationship</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Picture 3">
            <a:extLst>
              <a:ext uri="{FF2B5EF4-FFF2-40B4-BE49-F238E27FC236}">
                <a16:creationId xmlns:a16="http://schemas.microsoft.com/office/drawing/2014/main" id="{72530B36-B7C4-4379-8828-94AD8BDE3CD6}"/>
              </a:ext>
            </a:extLst>
          </p:cNvPr>
          <p:cNvPicPr>
            <a:picLocks noChangeAspect="1"/>
          </p:cNvPicPr>
          <p:nvPr/>
        </p:nvPicPr>
        <p:blipFill>
          <a:blip r:embed="rId4"/>
          <a:stretch>
            <a:fillRect/>
          </a:stretch>
        </p:blipFill>
        <p:spPr>
          <a:xfrm>
            <a:off x="2228822" y="1633855"/>
            <a:ext cx="1186800" cy="3409667"/>
          </a:xfrm>
          <a:prstGeom prst="rect">
            <a:avLst/>
          </a:prstGeom>
        </p:spPr>
      </p:pic>
      <p:pic>
        <p:nvPicPr>
          <p:cNvPr id="9" name="Picture 8">
            <a:extLst>
              <a:ext uri="{FF2B5EF4-FFF2-40B4-BE49-F238E27FC236}">
                <a16:creationId xmlns:a16="http://schemas.microsoft.com/office/drawing/2014/main" id="{C4C9EAC8-820E-4BD0-8D20-92FF2D98C33C}"/>
              </a:ext>
            </a:extLst>
          </p:cNvPr>
          <p:cNvPicPr>
            <a:picLocks noChangeAspect="1"/>
          </p:cNvPicPr>
          <p:nvPr/>
        </p:nvPicPr>
        <p:blipFill>
          <a:blip r:embed="rId5"/>
          <a:stretch>
            <a:fillRect/>
          </a:stretch>
        </p:blipFill>
        <p:spPr>
          <a:xfrm>
            <a:off x="5634095" y="2359378"/>
            <a:ext cx="5643751" cy="3255267"/>
          </a:xfrm>
          <a:prstGeom prst="rect">
            <a:avLst/>
          </a:prstGeom>
        </p:spPr>
      </p:pic>
      <p:cxnSp>
        <p:nvCxnSpPr>
          <p:cNvPr id="13" name="Straight Connector 12">
            <a:extLst>
              <a:ext uri="{FF2B5EF4-FFF2-40B4-BE49-F238E27FC236}">
                <a16:creationId xmlns:a16="http://schemas.microsoft.com/office/drawing/2014/main" id="{72C4CCE4-822C-4460-893B-F6532DB644E9}"/>
              </a:ext>
            </a:extLst>
          </p:cNvPr>
          <p:cNvCxnSpPr>
            <a:cxnSpLocks/>
          </p:cNvCxnSpPr>
          <p:nvPr/>
        </p:nvCxnSpPr>
        <p:spPr>
          <a:xfrm>
            <a:off x="2822222" y="1952978"/>
            <a:ext cx="3036712" cy="812800"/>
          </a:xfrm>
          <a:prstGeom prst="line">
            <a:avLst/>
          </a:prstGeom>
          <a:ln w="38100">
            <a:solidFill>
              <a:srgbClr val="CF333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7276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One-to-many relationship</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2" name="Picture 1">
            <a:extLst>
              <a:ext uri="{FF2B5EF4-FFF2-40B4-BE49-F238E27FC236}">
                <a16:creationId xmlns:a16="http://schemas.microsoft.com/office/drawing/2014/main" id="{2D20338C-EAD6-4636-8E38-54EBD641D0BC}"/>
              </a:ext>
            </a:extLst>
          </p:cNvPr>
          <p:cNvPicPr>
            <a:picLocks noChangeAspect="1"/>
          </p:cNvPicPr>
          <p:nvPr/>
        </p:nvPicPr>
        <p:blipFill>
          <a:blip r:embed="rId4"/>
          <a:stretch>
            <a:fillRect/>
          </a:stretch>
        </p:blipFill>
        <p:spPr>
          <a:xfrm>
            <a:off x="8495815" y="4151989"/>
            <a:ext cx="1928550" cy="1556867"/>
          </a:xfrm>
          <a:prstGeom prst="rect">
            <a:avLst/>
          </a:prstGeom>
        </p:spPr>
      </p:pic>
      <p:pic>
        <p:nvPicPr>
          <p:cNvPr id="3" name="Picture 2">
            <a:extLst>
              <a:ext uri="{FF2B5EF4-FFF2-40B4-BE49-F238E27FC236}">
                <a16:creationId xmlns:a16="http://schemas.microsoft.com/office/drawing/2014/main" id="{22A93F87-0F77-4F09-92F8-AED0AA65E2C9}"/>
              </a:ext>
            </a:extLst>
          </p:cNvPr>
          <p:cNvPicPr>
            <a:picLocks noChangeAspect="1"/>
          </p:cNvPicPr>
          <p:nvPr/>
        </p:nvPicPr>
        <p:blipFill>
          <a:blip r:embed="rId5"/>
          <a:stretch>
            <a:fillRect/>
          </a:stretch>
        </p:blipFill>
        <p:spPr>
          <a:xfrm>
            <a:off x="1054933" y="1576052"/>
            <a:ext cx="5643751" cy="3255267"/>
          </a:xfrm>
          <a:prstGeom prst="rect">
            <a:avLst/>
          </a:prstGeom>
        </p:spPr>
      </p:pic>
      <p:cxnSp>
        <p:nvCxnSpPr>
          <p:cNvPr id="7" name="Straight Arrow Connector 6">
            <a:extLst>
              <a:ext uri="{FF2B5EF4-FFF2-40B4-BE49-F238E27FC236}">
                <a16:creationId xmlns:a16="http://schemas.microsoft.com/office/drawing/2014/main" id="{98852686-4305-4023-A0D6-B7B7BC7ABA77}"/>
              </a:ext>
            </a:extLst>
          </p:cNvPr>
          <p:cNvCxnSpPr>
            <a:cxnSpLocks/>
          </p:cNvCxnSpPr>
          <p:nvPr/>
        </p:nvCxnSpPr>
        <p:spPr>
          <a:xfrm>
            <a:off x="6254044" y="1907822"/>
            <a:ext cx="2709334" cy="3093156"/>
          </a:xfrm>
          <a:prstGeom prst="straightConnector1">
            <a:avLst/>
          </a:prstGeom>
          <a:ln w="28575">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1A9420F-D074-4D09-9072-99C7538FAE45}"/>
              </a:ext>
            </a:extLst>
          </p:cNvPr>
          <p:cNvCxnSpPr>
            <a:cxnSpLocks/>
          </p:cNvCxnSpPr>
          <p:nvPr/>
        </p:nvCxnSpPr>
        <p:spPr>
          <a:xfrm>
            <a:off x="6254044" y="2799644"/>
            <a:ext cx="2709334" cy="2201334"/>
          </a:xfrm>
          <a:prstGeom prst="straightConnector1">
            <a:avLst/>
          </a:prstGeom>
          <a:ln w="28575">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A491F3-2E97-4282-89DF-FE663EC54A18}"/>
              </a:ext>
            </a:extLst>
          </p:cNvPr>
          <p:cNvCxnSpPr>
            <a:cxnSpLocks/>
          </p:cNvCxnSpPr>
          <p:nvPr/>
        </p:nvCxnSpPr>
        <p:spPr>
          <a:xfrm>
            <a:off x="6254044" y="4151989"/>
            <a:ext cx="2709334" cy="848989"/>
          </a:xfrm>
          <a:prstGeom prst="straightConnector1">
            <a:avLst/>
          </a:prstGeom>
          <a:ln w="28575">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1635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Introducing Schemas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7" name="Google Shape;810;p102">
            <a:extLst>
              <a:ext uri="{FF2B5EF4-FFF2-40B4-BE49-F238E27FC236}">
                <a16:creationId xmlns:a16="http://schemas.microsoft.com/office/drawing/2014/main" id="{FA05D20D-060F-489E-893E-03982995096A}"/>
              </a:ext>
            </a:extLst>
          </p:cNvPr>
          <p:cNvPicPr preferRelativeResize="0"/>
          <p:nvPr/>
        </p:nvPicPr>
        <p:blipFill>
          <a:blip r:embed="rId4">
            <a:alphaModFix/>
          </a:blip>
          <a:stretch>
            <a:fillRect/>
          </a:stretch>
        </p:blipFill>
        <p:spPr>
          <a:xfrm>
            <a:off x="1665167" y="1495428"/>
            <a:ext cx="7016976" cy="3875225"/>
          </a:xfrm>
          <a:prstGeom prst="rect">
            <a:avLst/>
          </a:prstGeom>
          <a:noFill/>
          <a:ln>
            <a:noFill/>
          </a:ln>
        </p:spPr>
      </p:pic>
    </p:spTree>
    <p:extLst>
      <p:ext uri="{BB962C8B-B14F-4D97-AF65-F5344CB8AC3E}">
        <p14:creationId xmlns:p14="http://schemas.microsoft.com/office/powerpoint/2010/main" val="9813490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415772"/>
          </a:xfrm>
          <a:prstGeom prst="rect">
            <a:avLst/>
          </a:prstGeom>
          <a:noFill/>
        </p:spPr>
        <p:txBody>
          <a:bodyPr wrap="square" rtlCol="0">
            <a:spAutoFit/>
          </a:bodyPr>
          <a:lstStyle/>
          <a:p>
            <a:r>
              <a:rPr lang="en-US" sz="5400" dirty="0">
                <a:latin typeface="Consolas" panose="020B0609020204030204" pitchFamily="49" charset="0"/>
              </a:rPr>
              <a:t>INNER JOIN</a:t>
            </a:r>
          </a:p>
          <a:p>
            <a:r>
              <a:rPr lang="en-US" sz="3200" dirty="0">
                <a:latin typeface="Pragmatica" panose="020B0403040502020204"/>
              </a:rPr>
              <a:t>Returns records with matching values in both Table A and Table B</a:t>
            </a:r>
            <a:endParaRPr lang="en-US" sz="4400" dirty="0">
              <a:latin typeface="Pragmatica" panose="020B0403040502020204"/>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19" name="Freeform: Shape 18">
            <a:extLst>
              <a:ext uri="{FF2B5EF4-FFF2-40B4-BE49-F238E27FC236}">
                <a16:creationId xmlns:a16="http://schemas.microsoft.com/office/drawing/2014/main" id="{22860E8B-2615-49FF-BC37-45BF16CEE33D}"/>
              </a:ext>
            </a:extLst>
          </p:cNvPr>
          <p:cNvSpPr/>
          <p:nvPr/>
        </p:nvSpPr>
        <p:spPr>
          <a:xfrm>
            <a:off x="5697794" y="2370211"/>
            <a:ext cx="1233949" cy="3007397"/>
          </a:xfrm>
          <a:custGeom>
            <a:avLst/>
            <a:gdLst>
              <a:gd name="connsiteX0" fmla="*/ 616974 w 1233949"/>
              <a:gd name="connsiteY0" fmla="*/ 0 h 3007397"/>
              <a:gd name="connsiteX1" fmla="*/ 697344 w 1233949"/>
              <a:gd name="connsiteY1" fmla="*/ 83989 h 3007397"/>
              <a:gd name="connsiteX2" fmla="*/ 1233949 w 1233949"/>
              <a:gd name="connsiteY2" fmla="*/ 1503699 h 3007397"/>
              <a:gd name="connsiteX3" fmla="*/ 697344 w 1233949"/>
              <a:gd name="connsiteY3" fmla="*/ 2923409 h 3007397"/>
              <a:gd name="connsiteX4" fmla="*/ 616975 w 1233949"/>
              <a:gd name="connsiteY4" fmla="*/ 3007397 h 3007397"/>
              <a:gd name="connsiteX5" fmla="*/ 536605 w 1233949"/>
              <a:gd name="connsiteY5" fmla="*/ 2923408 h 3007397"/>
              <a:gd name="connsiteX6" fmla="*/ 0 w 1233949"/>
              <a:gd name="connsiteY6" fmla="*/ 1503698 h 3007397"/>
              <a:gd name="connsiteX7" fmla="*/ 536605 w 1233949"/>
              <a:gd name="connsiteY7" fmla="*/ 83988 h 3007397"/>
              <a:gd name="connsiteX8" fmla="*/ 616974 w 1233949"/>
              <a:gd name="connsiteY8" fmla="*/ 0 h 300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3949" h="3007397">
                <a:moveTo>
                  <a:pt x="616974" y="0"/>
                </a:moveTo>
                <a:lnTo>
                  <a:pt x="697344" y="83989"/>
                </a:lnTo>
                <a:cubicBezTo>
                  <a:pt x="1032572" y="469797"/>
                  <a:pt x="1233949" y="964412"/>
                  <a:pt x="1233949" y="1503699"/>
                </a:cubicBezTo>
                <a:cubicBezTo>
                  <a:pt x="1233949" y="2042987"/>
                  <a:pt x="1032572" y="2537602"/>
                  <a:pt x="697344" y="2923409"/>
                </a:cubicBezTo>
                <a:lnTo>
                  <a:pt x="616975" y="3007397"/>
                </a:lnTo>
                <a:lnTo>
                  <a:pt x="536605" y="2923408"/>
                </a:lnTo>
                <a:cubicBezTo>
                  <a:pt x="201377" y="2537601"/>
                  <a:pt x="0" y="2042986"/>
                  <a:pt x="0" y="1503698"/>
                </a:cubicBezTo>
                <a:cubicBezTo>
                  <a:pt x="0" y="964411"/>
                  <a:pt x="201377" y="469796"/>
                  <a:pt x="536605" y="83988"/>
                </a:cubicBezTo>
                <a:lnTo>
                  <a:pt x="616974"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2182AB4-4B80-43FA-A67E-55A9707F9A8C}"/>
              </a:ext>
            </a:extLst>
          </p:cNvPr>
          <p:cNvSpPr/>
          <p:nvPr/>
        </p:nvSpPr>
        <p:spPr>
          <a:xfrm>
            <a:off x="6314767" y="1641985"/>
            <a:ext cx="4082846" cy="4463846"/>
          </a:xfrm>
          <a:custGeom>
            <a:avLst/>
            <a:gdLst>
              <a:gd name="connsiteX0" fmla="*/ 1732936 w 4082846"/>
              <a:gd name="connsiteY0" fmla="*/ 0 h 4463846"/>
              <a:gd name="connsiteX1" fmla="*/ 4082846 w 4082846"/>
              <a:gd name="connsiteY1" fmla="*/ 2231923 h 4463846"/>
              <a:gd name="connsiteX2" fmla="*/ 1732936 w 4082846"/>
              <a:gd name="connsiteY2" fmla="*/ 4463846 h 4463846"/>
              <a:gd name="connsiteX3" fmla="*/ 71299 w 4082846"/>
              <a:gd name="connsiteY3" fmla="*/ 3810131 h 4463846"/>
              <a:gd name="connsiteX4" fmla="*/ 1 w 4082846"/>
              <a:gd name="connsiteY4" fmla="*/ 3735622 h 4463846"/>
              <a:gd name="connsiteX5" fmla="*/ 80370 w 4082846"/>
              <a:gd name="connsiteY5" fmla="*/ 3651634 h 4463846"/>
              <a:gd name="connsiteX6" fmla="*/ 616975 w 4082846"/>
              <a:gd name="connsiteY6" fmla="*/ 2231924 h 4463846"/>
              <a:gd name="connsiteX7" fmla="*/ 80370 w 4082846"/>
              <a:gd name="connsiteY7" fmla="*/ 812214 h 4463846"/>
              <a:gd name="connsiteX8" fmla="*/ 0 w 4082846"/>
              <a:gd name="connsiteY8" fmla="*/ 728225 h 4463846"/>
              <a:gd name="connsiteX9" fmla="*/ 71299 w 4082846"/>
              <a:gd name="connsiteY9" fmla="*/ 653715 h 4463846"/>
              <a:gd name="connsiteX10" fmla="*/ 1732936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1732936" y="0"/>
                </a:moveTo>
                <a:cubicBezTo>
                  <a:pt x="3030755" y="0"/>
                  <a:pt x="4082846" y="999266"/>
                  <a:pt x="4082846" y="2231923"/>
                </a:cubicBezTo>
                <a:cubicBezTo>
                  <a:pt x="4082846" y="3464580"/>
                  <a:pt x="3030755" y="4463846"/>
                  <a:pt x="1732936" y="4463846"/>
                </a:cubicBezTo>
                <a:cubicBezTo>
                  <a:pt x="1084027" y="4463846"/>
                  <a:pt x="496549" y="4214030"/>
                  <a:pt x="71299" y="3810131"/>
                </a:cubicBezTo>
                <a:lnTo>
                  <a:pt x="1" y="3735622"/>
                </a:lnTo>
                <a:lnTo>
                  <a:pt x="80370" y="3651634"/>
                </a:lnTo>
                <a:cubicBezTo>
                  <a:pt x="415598" y="3265827"/>
                  <a:pt x="616975" y="2771212"/>
                  <a:pt x="616975" y="2231924"/>
                </a:cubicBezTo>
                <a:cubicBezTo>
                  <a:pt x="616975" y="1692637"/>
                  <a:pt x="415598" y="1198022"/>
                  <a:pt x="80370" y="812214"/>
                </a:cubicBezTo>
                <a:lnTo>
                  <a:pt x="0" y="728225"/>
                </a:lnTo>
                <a:lnTo>
                  <a:pt x="71299" y="653715"/>
                </a:lnTo>
                <a:cubicBezTo>
                  <a:pt x="496549" y="249817"/>
                  <a:pt x="1084027" y="0"/>
                  <a:pt x="1732936"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B709293-A6ED-42AC-93FE-4B497A045105}"/>
              </a:ext>
            </a:extLst>
          </p:cNvPr>
          <p:cNvSpPr/>
          <p:nvPr/>
        </p:nvSpPr>
        <p:spPr>
          <a:xfrm>
            <a:off x="2231924" y="1641985"/>
            <a:ext cx="4082846" cy="4463846"/>
          </a:xfrm>
          <a:custGeom>
            <a:avLst/>
            <a:gdLst>
              <a:gd name="connsiteX0" fmla="*/ 2349910 w 4082846"/>
              <a:gd name="connsiteY0" fmla="*/ 0 h 4463846"/>
              <a:gd name="connsiteX1" fmla="*/ 4011547 w 4082846"/>
              <a:gd name="connsiteY1" fmla="*/ 653715 h 4463846"/>
              <a:gd name="connsiteX2" fmla="*/ 4082845 w 4082846"/>
              <a:gd name="connsiteY2" fmla="*/ 728224 h 4463846"/>
              <a:gd name="connsiteX3" fmla="*/ 4002476 w 4082846"/>
              <a:gd name="connsiteY3" fmla="*/ 812212 h 4463846"/>
              <a:gd name="connsiteX4" fmla="*/ 3465871 w 4082846"/>
              <a:gd name="connsiteY4" fmla="*/ 2231922 h 4463846"/>
              <a:gd name="connsiteX5" fmla="*/ 4002476 w 4082846"/>
              <a:gd name="connsiteY5" fmla="*/ 3651632 h 4463846"/>
              <a:gd name="connsiteX6" fmla="*/ 4082846 w 4082846"/>
              <a:gd name="connsiteY6" fmla="*/ 3735621 h 4463846"/>
              <a:gd name="connsiteX7" fmla="*/ 4011547 w 4082846"/>
              <a:gd name="connsiteY7" fmla="*/ 3810131 h 4463846"/>
              <a:gd name="connsiteX8" fmla="*/ 2349910 w 4082846"/>
              <a:gd name="connsiteY8" fmla="*/ 4463846 h 4463846"/>
              <a:gd name="connsiteX9" fmla="*/ 0 w 4082846"/>
              <a:gd name="connsiteY9" fmla="*/ 2231923 h 4463846"/>
              <a:gd name="connsiteX10" fmla="*/ 2349910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2349910" y="0"/>
                </a:moveTo>
                <a:cubicBezTo>
                  <a:pt x="2998819" y="0"/>
                  <a:pt x="3586297" y="249817"/>
                  <a:pt x="4011547" y="653715"/>
                </a:cubicBezTo>
                <a:lnTo>
                  <a:pt x="4082845" y="728224"/>
                </a:lnTo>
                <a:lnTo>
                  <a:pt x="4002476" y="812212"/>
                </a:lnTo>
                <a:cubicBezTo>
                  <a:pt x="3667248" y="1198020"/>
                  <a:pt x="3465871" y="1692635"/>
                  <a:pt x="3465871" y="2231922"/>
                </a:cubicBezTo>
                <a:cubicBezTo>
                  <a:pt x="3465871" y="2771210"/>
                  <a:pt x="3667248" y="3265825"/>
                  <a:pt x="4002476" y="3651632"/>
                </a:cubicBezTo>
                <a:lnTo>
                  <a:pt x="4082846" y="3735621"/>
                </a:lnTo>
                <a:lnTo>
                  <a:pt x="4011547" y="3810131"/>
                </a:lnTo>
                <a:cubicBezTo>
                  <a:pt x="3586297" y="4214030"/>
                  <a:pt x="2998819" y="4463846"/>
                  <a:pt x="2349910" y="4463846"/>
                </a:cubicBezTo>
                <a:cubicBezTo>
                  <a:pt x="1052091" y="4463846"/>
                  <a:pt x="0" y="3464580"/>
                  <a:pt x="0" y="2231923"/>
                </a:cubicBezTo>
                <a:cubicBezTo>
                  <a:pt x="0" y="999266"/>
                  <a:pt x="1052091" y="0"/>
                  <a:pt x="234991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B0AABF6-0D10-4242-A32D-A4EF2F35336F}"/>
              </a:ext>
            </a:extLst>
          </p:cNvPr>
          <p:cNvSpPr txBox="1"/>
          <p:nvPr/>
        </p:nvSpPr>
        <p:spPr>
          <a:xfrm>
            <a:off x="2557901" y="3373410"/>
            <a:ext cx="2196944" cy="584775"/>
          </a:xfrm>
          <a:prstGeom prst="rect">
            <a:avLst/>
          </a:prstGeom>
          <a:noFill/>
        </p:spPr>
        <p:txBody>
          <a:bodyPr wrap="square" rtlCol="0">
            <a:spAutoFit/>
          </a:bodyPr>
          <a:lstStyle/>
          <a:p>
            <a:r>
              <a:rPr lang="en-US" sz="3200" b="1" dirty="0">
                <a:latin typeface="Consolas" panose="020B0609020204030204" pitchFamily="49" charset="0"/>
              </a:rPr>
              <a:t>TABLE A</a:t>
            </a:r>
          </a:p>
        </p:txBody>
      </p:sp>
      <p:sp>
        <p:nvSpPr>
          <p:cNvPr id="21" name="TextBox 20">
            <a:extLst>
              <a:ext uri="{FF2B5EF4-FFF2-40B4-BE49-F238E27FC236}">
                <a16:creationId xmlns:a16="http://schemas.microsoft.com/office/drawing/2014/main" id="{2B7E9AAC-6A84-4AD5-AD6F-CB35A95901D2}"/>
              </a:ext>
            </a:extLst>
          </p:cNvPr>
          <p:cNvSpPr txBox="1"/>
          <p:nvPr/>
        </p:nvSpPr>
        <p:spPr>
          <a:xfrm>
            <a:off x="7840750" y="3390995"/>
            <a:ext cx="2196944" cy="584775"/>
          </a:xfrm>
          <a:prstGeom prst="rect">
            <a:avLst/>
          </a:prstGeom>
          <a:noFill/>
        </p:spPr>
        <p:txBody>
          <a:bodyPr wrap="square" rtlCol="0">
            <a:spAutoFit/>
          </a:bodyPr>
          <a:lstStyle/>
          <a:p>
            <a:r>
              <a:rPr lang="en-US" sz="3200" b="1" dirty="0">
                <a:latin typeface="Consolas" panose="020B0609020204030204" pitchFamily="49" charset="0"/>
              </a:rPr>
              <a:t>TABLE B</a:t>
            </a:r>
          </a:p>
        </p:txBody>
      </p:sp>
    </p:spTree>
    <p:extLst>
      <p:ext uri="{BB962C8B-B14F-4D97-AF65-F5344CB8AC3E}">
        <p14:creationId xmlns:p14="http://schemas.microsoft.com/office/powerpoint/2010/main" val="33237858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Visualizing an </a:t>
            </a:r>
            <a:r>
              <a:rPr lang="en-US" sz="5400" dirty="0">
                <a:latin typeface="Consolas" panose="020B0609020204030204" pitchFamily="49" charset="0"/>
              </a:rPr>
              <a:t>INNER JOIN</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6C0FF91C-D9E9-41A6-9150-B50F432CA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011" y="1214117"/>
            <a:ext cx="4955517" cy="4955517"/>
          </a:xfrm>
          <a:prstGeom prst="rect">
            <a:avLst/>
          </a:prstGeom>
        </p:spPr>
      </p:pic>
      <p:sp>
        <p:nvSpPr>
          <p:cNvPr id="4" name="TextBox 3">
            <a:extLst>
              <a:ext uri="{FF2B5EF4-FFF2-40B4-BE49-F238E27FC236}">
                <a16:creationId xmlns:a16="http://schemas.microsoft.com/office/drawing/2014/main" id="{6B91CB8A-C7EE-41CA-A04A-272C93E55D91}"/>
              </a:ext>
            </a:extLst>
          </p:cNvPr>
          <p:cNvSpPr txBox="1"/>
          <p:nvPr/>
        </p:nvSpPr>
        <p:spPr>
          <a:xfrm>
            <a:off x="121098" y="6347034"/>
            <a:ext cx="5974902" cy="369332"/>
          </a:xfrm>
          <a:prstGeom prst="rect">
            <a:avLst/>
          </a:prstGeom>
          <a:noFill/>
        </p:spPr>
        <p:txBody>
          <a:bodyPr wrap="square" rtlCol="0">
            <a:spAutoFit/>
          </a:bodyPr>
          <a:lstStyle/>
          <a:p>
            <a:r>
              <a:rPr lang="en-US" dirty="0">
                <a:latin typeface="Pragmatica" panose="020B0403040502020204"/>
                <a:hlinkClick r:id="rId5"/>
              </a:rPr>
              <a:t>https://github.com/gadenbuie/tidyexplain#mutating-joins</a:t>
            </a:r>
            <a:r>
              <a:rPr lang="en-US" dirty="0">
                <a:latin typeface="Pragmatica" panose="020B0403040502020204"/>
              </a:rPr>
              <a:t>  </a:t>
            </a:r>
          </a:p>
        </p:txBody>
      </p:sp>
    </p:spTree>
    <p:extLst>
      <p:ext uri="{BB962C8B-B14F-4D97-AF65-F5344CB8AC3E}">
        <p14:creationId xmlns:p14="http://schemas.microsoft.com/office/powerpoint/2010/main" val="3703050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26837743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inner-join-</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6202107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890843"/>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For the </a:t>
            </a:r>
            <a:r>
              <a:rPr lang="en-US" sz="2800" dirty="0">
                <a:solidFill>
                  <a:srgbClr val="CF3338"/>
                </a:solidFill>
                <a:latin typeface="Consolas" panose="020B0609020204030204" pitchFamily="49" charset="0"/>
              </a:rPr>
              <a:t>Master</a:t>
            </a:r>
            <a:r>
              <a:rPr lang="en-US" sz="2800" dirty="0">
                <a:solidFill>
                  <a:srgbClr val="CF3338"/>
                </a:solidFill>
                <a:latin typeface="Pragmatica" panose="020B0403040502020204" pitchFamily="34" charset="0"/>
              </a:rPr>
              <a:t> and </a:t>
            </a:r>
            <a:r>
              <a:rPr lang="en-US" sz="2800" dirty="0" err="1">
                <a:solidFill>
                  <a:srgbClr val="CF3338"/>
                </a:solidFill>
                <a:latin typeface="Consolas" panose="020B0609020204030204" pitchFamily="49" charset="0"/>
              </a:rPr>
              <a:t>HallOfFame</a:t>
            </a:r>
            <a:r>
              <a:rPr lang="en-US" sz="2800" dirty="0">
                <a:solidFill>
                  <a:srgbClr val="CF3338"/>
                </a:solidFill>
                <a:latin typeface="Pragmatica" panose="020B0403040502020204" pitchFamily="34" charset="0"/>
              </a:rPr>
              <a:t> tables:</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a list of unique first and last names for all individuals in </a:t>
            </a:r>
            <a:r>
              <a:rPr lang="en-US" sz="2400" dirty="0" err="1">
                <a:solidFill>
                  <a:srgbClr val="C00000"/>
                </a:solidFill>
                <a:latin typeface="Consolas" panose="020B0609020204030204" pitchFamily="49" charset="0"/>
              </a:rPr>
              <a:t>HallOfFame</a:t>
            </a:r>
            <a:r>
              <a:rPr lang="en-US" sz="2400" dirty="0">
                <a:solidFill>
                  <a:srgbClr val="C00000"/>
                </a:solidFill>
                <a:latin typeface="Consolas" panose="020B0609020204030204" pitchFamily="49" charset="0"/>
              </a:rPr>
              <a:t>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first and last names along with the year, votes needed and votes received for all successful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inductees</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birth year of the oldest individual inducted for each year of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inductions. How “old” was each player at induction?</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1090851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945491"/>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For the </a:t>
            </a:r>
            <a:r>
              <a:rPr lang="en-US" sz="2800" dirty="0">
                <a:solidFill>
                  <a:srgbClr val="CF3338"/>
                </a:solidFill>
                <a:latin typeface="Consolas" panose="020B0609020204030204" pitchFamily="49" charset="0"/>
              </a:rPr>
              <a:t>Master</a:t>
            </a:r>
            <a:r>
              <a:rPr lang="en-US" sz="2800" dirty="0">
                <a:solidFill>
                  <a:srgbClr val="CF3338"/>
                </a:solidFill>
                <a:latin typeface="Pragmatica" panose="020B0403040502020204" pitchFamily="34" charset="0"/>
              </a:rPr>
              <a:t> and </a:t>
            </a:r>
            <a:r>
              <a:rPr lang="en-US" sz="2800" dirty="0" err="1">
                <a:solidFill>
                  <a:srgbClr val="CF3338"/>
                </a:solidFill>
                <a:latin typeface="Consolas" panose="020B0609020204030204" pitchFamily="49" charset="0"/>
              </a:rPr>
              <a:t>HallOfFame</a:t>
            </a:r>
            <a:r>
              <a:rPr lang="en-US" sz="2800" dirty="0">
                <a:solidFill>
                  <a:srgbClr val="CF3338"/>
                </a:solidFill>
                <a:latin typeface="Pragmatica" panose="020B0403040502020204" pitchFamily="34" charset="0"/>
              </a:rPr>
              <a:t> tables:</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a list of unique first and last names for all individuals in </a:t>
            </a:r>
            <a:r>
              <a:rPr lang="en-US" sz="2400" dirty="0" err="1">
                <a:solidFill>
                  <a:srgbClr val="C00000"/>
                </a:solidFill>
                <a:latin typeface="Consolas" panose="020B0609020204030204" pitchFamily="49" charset="0"/>
              </a:rPr>
              <a:t>HallOfFame</a:t>
            </a:r>
            <a:r>
              <a:rPr lang="en-US" sz="2400" dirty="0">
                <a:solidFill>
                  <a:srgbClr val="C00000"/>
                </a:solidFill>
                <a:latin typeface="Consolas" panose="020B0609020204030204" pitchFamily="49" charset="0"/>
              </a:rPr>
              <a:t>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first and last names along with the year, votes needed and votes received for all successful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inductees</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birth year of the oldest individual inducted for each year of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inductions. How “old” was each player at induction?</a:t>
            </a: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sz="2400" dirty="0">
                <a:solidFill>
                  <a:srgbClr val="C00000"/>
                </a:solidFill>
                <a:latin typeface="Consolas" panose="020B0609020204030204" pitchFamily="49" charset="0"/>
              </a:rPr>
              <a:t>inner-join-</a:t>
            </a:r>
            <a:r>
              <a:rPr lang="en-US" sz="2400" dirty="0" err="1">
                <a:solidFill>
                  <a:srgbClr val="C00000"/>
                </a:solidFill>
                <a:latin typeface="Consolas" panose="020B0609020204030204" pitchFamily="49" charset="0"/>
              </a:rPr>
              <a:t>drills.sql</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6771924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908215"/>
          </a:xfrm>
          <a:prstGeom prst="rect">
            <a:avLst/>
          </a:prstGeom>
          <a:noFill/>
        </p:spPr>
        <p:txBody>
          <a:bodyPr wrap="square" rtlCol="0">
            <a:spAutoFit/>
          </a:bodyPr>
          <a:lstStyle/>
          <a:p>
            <a:r>
              <a:rPr lang="en-US" sz="5400" dirty="0">
                <a:latin typeface="Consolas" panose="020B0609020204030204" pitchFamily="49" charset="0"/>
              </a:rPr>
              <a:t>LEFT OUTER JOIN</a:t>
            </a:r>
          </a:p>
          <a:p>
            <a:r>
              <a:rPr lang="en-US" sz="3200" dirty="0">
                <a:latin typeface="Pragmatica" panose="020B0403040502020204"/>
              </a:rPr>
              <a:t>Returns all records from Table A and matching records from Table B. </a:t>
            </a:r>
            <a:r>
              <a:rPr lang="en-US" sz="3200" dirty="0">
                <a:latin typeface="Consolas" panose="020B0609020204030204" pitchFamily="49" charset="0"/>
              </a:rPr>
              <a:t>NULL</a:t>
            </a:r>
            <a:r>
              <a:rPr lang="en-US" sz="3200" dirty="0">
                <a:latin typeface="Pragmatica" panose="020B0403040502020204"/>
              </a:rPr>
              <a:t> if no match. </a:t>
            </a:r>
            <a:endParaRPr lang="en-US" sz="4400" dirty="0">
              <a:latin typeface="Pragmatica" panose="020B0403040502020204"/>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19" name="Freeform: Shape 18">
            <a:extLst>
              <a:ext uri="{FF2B5EF4-FFF2-40B4-BE49-F238E27FC236}">
                <a16:creationId xmlns:a16="http://schemas.microsoft.com/office/drawing/2014/main" id="{22860E8B-2615-49FF-BC37-45BF16CEE33D}"/>
              </a:ext>
            </a:extLst>
          </p:cNvPr>
          <p:cNvSpPr/>
          <p:nvPr/>
        </p:nvSpPr>
        <p:spPr>
          <a:xfrm>
            <a:off x="5771935" y="2749829"/>
            <a:ext cx="1233949" cy="3007397"/>
          </a:xfrm>
          <a:custGeom>
            <a:avLst/>
            <a:gdLst>
              <a:gd name="connsiteX0" fmla="*/ 616974 w 1233949"/>
              <a:gd name="connsiteY0" fmla="*/ 0 h 3007397"/>
              <a:gd name="connsiteX1" fmla="*/ 697344 w 1233949"/>
              <a:gd name="connsiteY1" fmla="*/ 83989 h 3007397"/>
              <a:gd name="connsiteX2" fmla="*/ 1233949 w 1233949"/>
              <a:gd name="connsiteY2" fmla="*/ 1503699 h 3007397"/>
              <a:gd name="connsiteX3" fmla="*/ 697344 w 1233949"/>
              <a:gd name="connsiteY3" fmla="*/ 2923409 h 3007397"/>
              <a:gd name="connsiteX4" fmla="*/ 616975 w 1233949"/>
              <a:gd name="connsiteY4" fmla="*/ 3007397 h 3007397"/>
              <a:gd name="connsiteX5" fmla="*/ 536605 w 1233949"/>
              <a:gd name="connsiteY5" fmla="*/ 2923408 h 3007397"/>
              <a:gd name="connsiteX6" fmla="*/ 0 w 1233949"/>
              <a:gd name="connsiteY6" fmla="*/ 1503698 h 3007397"/>
              <a:gd name="connsiteX7" fmla="*/ 536605 w 1233949"/>
              <a:gd name="connsiteY7" fmla="*/ 83988 h 3007397"/>
              <a:gd name="connsiteX8" fmla="*/ 616974 w 1233949"/>
              <a:gd name="connsiteY8" fmla="*/ 0 h 300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3949" h="3007397">
                <a:moveTo>
                  <a:pt x="616974" y="0"/>
                </a:moveTo>
                <a:lnTo>
                  <a:pt x="697344" y="83989"/>
                </a:lnTo>
                <a:cubicBezTo>
                  <a:pt x="1032572" y="469797"/>
                  <a:pt x="1233949" y="964412"/>
                  <a:pt x="1233949" y="1503699"/>
                </a:cubicBezTo>
                <a:cubicBezTo>
                  <a:pt x="1233949" y="2042987"/>
                  <a:pt x="1032572" y="2537602"/>
                  <a:pt x="697344" y="2923409"/>
                </a:cubicBezTo>
                <a:lnTo>
                  <a:pt x="616975" y="3007397"/>
                </a:lnTo>
                <a:lnTo>
                  <a:pt x="536605" y="2923408"/>
                </a:lnTo>
                <a:cubicBezTo>
                  <a:pt x="201377" y="2537601"/>
                  <a:pt x="0" y="2042986"/>
                  <a:pt x="0" y="1503698"/>
                </a:cubicBezTo>
                <a:cubicBezTo>
                  <a:pt x="0" y="964411"/>
                  <a:pt x="201377" y="469796"/>
                  <a:pt x="536605" y="83988"/>
                </a:cubicBezTo>
                <a:lnTo>
                  <a:pt x="616974"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2182AB4-4B80-43FA-A67E-55A9707F9A8C}"/>
              </a:ext>
            </a:extLst>
          </p:cNvPr>
          <p:cNvSpPr/>
          <p:nvPr/>
        </p:nvSpPr>
        <p:spPr>
          <a:xfrm>
            <a:off x="6388908" y="2021603"/>
            <a:ext cx="4082846" cy="4463846"/>
          </a:xfrm>
          <a:custGeom>
            <a:avLst/>
            <a:gdLst>
              <a:gd name="connsiteX0" fmla="*/ 1732936 w 4082846"/>
              <a:gd name="connsiteY0" fmla="*/ 0 h 4463846"/>
              <a:gd name="connsiteX1" fmla="*/ 4082846 w 4082846"/>
              <a:gd name="connsiteY1" fmla="*/ 2231923 h 4463846"/>
              <a:gd name="connsiteX2" fmla="*/ 1732936 w 4082846"/>
              <a:gd name="connsiteY2" fmla="*/ 4463846 h 4463846"/>
              <a:gd name="connsiteX3" fmla="*/ 71299 w 4082846"/>
              <a:gd name="connsiteY3" fmla="*/ 3810131 h 4463846"/>
              <a:gd name="connsiteX4" fmla="*/ 1 w 4082846"/>
              <a:gd name="connsiteY4" fmla="*/ 3735622 h 4463846"/>
              <a:gd name="connsiteX5" fmla="*/ 80370 w 4082846"/>
              <a:gd name="connsiteY5" fmla="*/ 3651634 h 4463846"/>
              <a:gd name="connsiteX6" fmla="*/ 616975 w 4082846"/>
              <a:gd name="connsiteY6" fmla="*/ 2231924 h 4463846"/>
              <a:gd name="connsiteX7" fmla="*/ 80370 w 4082846"/>
              <a:gd name="connsiteY7" fmla="*/ 812214 h 4463846"/>
              <a:gd name="connsiteX8" fmla="*/ 0 w 4082846"/>
              <a:gd name="connsiteY8" fmla="*/ 728225 h 4463846"/>
              <a:gd name="connsiteX9" fmla="*/ 71299 w 4082846"/>
              <a:gd name="connsiteY9" fmla="*/ 653715 h 4463846"/>
              <a:gd name="connsiteX10" fmla="*/ 1732936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1732936" y="0"/>
                </a:moveTo>
                <a:cubicBezTo>
                  <a:pt x="3030755" y="0"/>
                  <a:pt x="4082846" y="999266"/>
                  <a:pt x="4082846" y="2231923"/>
                </a:cubicBezTo>
                <a:cubicBezTo>
                  <a:pt x="4082846" y="3464580"/>
                  <a:pt x="3030755" y="4463846"/>
                  <a:pt x="1732936" y="4463846"/>
                </a:cubicBezTo>
                <a:cubicBezTo>
                  <a:pt x="1084027" y="4463846"/>
                  <a:pt x="496549" y="4214030"/>
                  <a:pt x="71299" y="3810131"/>
                </a:cubicBezTo>
                <a:lnTo>
                  <a:pt x="1" y="3735622"/>
                </a:lnTo>
                <a:lnTo>
                  <a:pt x="80370" y="3651634"/>
                </a:lnTo>
                <a:cubicBezTo>
                  <a:pt x="415598" y="3265827"/>
                  <a:pt x="616975" y="2771212"/>
                  <a:pt x="616975" y="2231924"/>
                </a:cubicBezTo>
                <a:cubicBezTo>
                  <a:pt x="616975" y="1692637"/>
                  <a:pt x="415598" y="1198022"/>
                  <a:pt x="80370" y="812214"/>
                </a:cubicBezTo>
                <a:lnTo>
                  <a:pt x="0" y="728225"/>
                </a:lnTo>
                <a:lnTo>
                  <a:pt x="71299" y="653715"/>
                </a:lnTo>
                <a:cubicBezTo>
                  <a:pt x="496549" y="249817"/>
                  <a:pt x="1084027" y="0"/>
                  <a:pt x="1732936"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B709293-A6ED-42AC-93FE-4B497A045105}"/>
              </a:ext>
            </a:extLst>
          </p:cNvPr>
          <p:cNvSpPr/>
          <p:nvPr/>
        </p:nvSpPr>
        <p:spPr>
          <a:xfrm>
            <a:off x="2306065" y="2021603"/>
            <a:ext cx="4082846" cy="4463846"/>
          </a:xfrm>
          <a:custGeom>
            <a:avLst/>
            <a:gdLst>
              <a:gd name="connsiteX0" fmla="*/ 2349910 w 4082846"/>
              <a:gd name="connsiteY0" fmla="*/ 0 h 4463846"/>
              <a:gd name="connsiteX1" fmla="*/ 4011547 w 4082846"/>
              <a:gd name="connsiteY1" fmla="*/ 653715 h 4463846"/>
              <a:gd name="connsiteX2" fmla="*/ 4082845 w 4082846"/>
              <a:gd name="connsiteY2" fmla="*/ 728224 h 4463846"/>
              <a:gd name="connsiteX3" fmla="*/ 4002476 w 4082846"/>
              <a:gd name="connsiteY3" fmla="*/ 812212 h 4463846"/>
              <a:gd name="connsiteX4" fmla="*/ 3465871 w 4082846"/>
              <a:gd name="connsiteY4" fmla="*/ 2231922 h 4463846"/>
              <a:gd name="connsiteX5" fmla="*/ 4002476 w 4082846"/>
              <a:gd name="connsiteY5" fmla="*/ 3651632 h 4463846"/>
              <a:gd name="connsiteX6" fmla="*/ 4082846 w 4082846"/>
              <a:gd name="connsiteY6" fmla="*/ 3735621 h 4463846"/>
              <a:gd name="connsiteX7" fmla="*/ 4011547 w 4082846"/>
              <a:gd name="connsiteY7" fmla="*/ 3810131 h 4463846"/>
              <a:gd name="connsiteX8" fmla="*/ 2349910 w 4082846"/>
              <a:gd name="connsiteY8" fmla="*/ 4463846 h 4463846"/>
              <a:gd name="connsiteX9" fmla="*/ 0 w 4082846"/>
              <a:gd name="connsiteY9" fmla="*/ 2231923 h 4463846"/>
              <a:gd name="connsiteX10" fmla="*/ 2349910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2349910" y="0"/>
                </a:moveTo>
                <a:cubicBezTo>
                  <a:pt x="2998819" y="0"/>
                  <a:pt x="3586297" y="249817"/>
                  <a:pt x="4011547" y="653715"/>
                </a:cubicBezTo>
                <a:lnTo>
                  <a:pt x="4082845" y="728224"/>
                </a:lnTo>
                <a:lnTo>
                  <a:pt x="4002476" y="812212"/>
                </a:lnTo>
                <a:cubicBezTo>
                  <a:pt x="3667248" y="1198020"/>
                  <a:pt x="3465871" y="1692635"/>
                  <a:pt x="3465871" y="2231922"/>
                </a:cubicBezTo>
                <a:cubicBezTo>
                  <a:pt x="3465871" y="2771210"/>
                  <a:pt x="3667248" y="3265825"/>
                  <a:pt x="4002476" y="3651632"/>
                </a:cubicBezTo>
                <a:lnTo>
                  <a:pt x="4082846" y="3735621"/>
                </a:lnTo>
                <a:lnTo>
                  <a:pt x="4011547" y="3810131"/>
                </a:lnTo>
                <a:cubicBezTo>
                  <a:pt x="3586297" y="4214030"/>
                  <a:pt x="2998819" y="4463846"/>
                  <a:pt x="2349910" y="4463846"/>
                </a:cubicBezTo>
                <a:cubicBezTo>
                  <a:pt x="1052091" y="4463846"/>
                  <a:pt x="0" y="3464580"/>
                  <a:pt x="0" y="2231923"/>
                </a:cubicBezTo>
                <a:cubicBezTo>
                  <a:pt x="0" y="999266"/>
                  <a:pt x="1052091" y="0"/>
                  <a:pt x="2349910" y="0"/>
                </a:cubicBez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B0AABF6-0D10-4242-A32D-A4EF2F35336F}"/>
              </a:ext>
            </a:extLst>
          </p:cNvPr>
          <p:cNvSpPr txBox="1"/>
          <p:nvPr/>
        </p:nvSpPr>
        <p:spPr>
          <a:xfrm>
            <a:off x="2632042" y="3753028"/>
            <a:ext cx="2196944" cy="584775"/>
          </a:xfrm>
          <a:prstGeom prst="rect">
            <a:avLst/>
          </a:prstGeom>
          <a:noFill/>
        </p:spPr>
        <p:txBody>
          <a:bodyPr wrap="square" rtlCol="0">
            <a:spAutoFit/>
          </a:bodyPr>
          <a:lstStyle/>
          <a:p>
            <a:r>
              <a:rPr lang="en-US" sz="3200" b="1" dirty="0">
                <a:latin typeface="Consolas" panose="020B0609020204030204" pitchFamily="49" charset="0"/>
              </a:rPr>
              <a:t>TABLE A</a:t>
            </a:r>
          </a:p>
        </p:txBody>
      </p:sp>
      <p:sp>
        <p:nvSpPr>
          <p:cNvPr id="21" name="TextBox 20">
            <a:extLst>
              <a:ext uri="{FF2B5EF4-FFF2-40B4-BE49-F238E27FC236}">
                <a16:creationId xmlns:a16="http://schemas.microsoft.com/office/drawing/2014/main" id="{2B7E9AAC-6A84-4AD5-AD6F-CB35A95901D2}"/>
              </a:ext>
            </a:extLst>
          </p:cNvPr>
          <p:cNvSpPr txBox="1"/>
          <p:nvPr/>
        </p:nvSpPr>
        <p:spPr>
          <a:xfrm>
            <a:off x="7914891" y="3770613"/>
            <a:ext cx="2196944" cy="584775"/>
          </a:xfrm>
          <a:prstGeom prst="rect">
            <a:avLst/>
          </a:prstGeom>
          <a:noFill/>
        </p:spPr>
        <p:txBody>
          <a:bodyPr wrap="square" rtlCol="0">
            <a:spAutoFit/>
          </a:bodyPr>
          <a:lstStyle/>
          <a:p>
            <a:r>
              <a:rPr lang="en-US" sz="3200" b="1" dirty="0">
                <a:latin typeface="Consolas" panose="020B0609020204030204" pitchFamily="49" charset="0"/>
              </a:rPr>
              <a:t>TABLE B</a:t>
            </a:r>
          </a:p>
        </p:txBody>
      </p:sp>
    </p:spTree>
    <p:extLst>
      <p:ext uri="{BB962C8B-B14F-4D97-AF65-F5344CB8AC3E}">
        <p14:creationId xmlns:p14="http://schemas.microsoft.com/office/powerpoint/2010/main" val="4255798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Visualizing a </a:t>
            </a:r>
            <a:r>
              <a:rPr lang="en-US" sz="5400" dirty="0">
                <a:latin typeface="Consolas" panose="020B0609020204030204" pitchFamily="49" charset="0"/>
              </a:rPr>
              <a:t>LEFT OUTER JOIN</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4" name="TextBox 3">
            <a:extLst>
              <a:ext uri="{FF2B5EF4-FFF2-40B4-BE49-F238E27FC236}">
                <a16:creationId xmlns:a16="http://schemas.microsoft.com/office/drawing/2014/main" id="{6B91CB8A-C7EE-41CA-A04A-272C93E55D91}"/>
              </a:ext>
            </a:extLst>
          </p:cNvPr>
          <p:cNvSpPr txBox="1"/>
          <p:nvPr/>
        </p:nvSpPr>
        <p:spPr>
          <a:xfrm>
            <a:off x="121098" y="6347034"/>
            <a:ext cx="5974902" cy="369332"/>
          </a:xfrm>
          <a:prstGeom prst="rect">
            <a:avLst/>
          </a:prstGeom>
          <a:noFill/>
        </p:spPr>
        <p:txBody>
          <a:bodyPr wrap="square" rtlCol="0">
            <a:spAutoFit/>
          </a:bodyPr>
          <a:lstStyle/>
          <a:p>
            <a:r>
              <a:rPr lang="en-US" dirty="0">
                <a:latin typeface="Pragmatica" panose="020B0403040502020204"/>
                <a:hlinkClick r:id="rId4"/>
              </a:rPr>
              <a:t>https://github.com/gadenbuie/tidyexplain#mutating-joins</a:t>
            </a:r>
            <a:r>
              <a:rPr lang="en-US" dirty="0">
                <a:latin typeface="Pragmatica" panose="020B0403040502020204"/>
              </a:rPr>
              <a:t>  </a:t>
            </a:r>
          </a:p>
        </p:txBody>
      </p:sp>
      <p:pic>
        <p:nvPicPr>
          <p:cNvPr id="5" name="Picture 4" descr="A screenshot of a cell phone&#10;&#10;Description automatically generated">
            <a:extLst>
              <a:ext uri="{FF2B5EF4-FFF2-40B4-BE49-F238E27FC236}">
                <a16:creationId xmlns:a16="http://schemas.microsoft.com/office/drawing/2014/main" id="{29C8F932-D99D-4940-9B24-CD5EC62771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3986" y="1234941"/>
            <a:ext cx="4913870" cy="4913870"/>
          </a:xfrm>
          <a:prstGeom prst="rect">
            <a:avLst/>
          </a:prstGeom>
        </p:spPr>
      </p:pic>
    </p:spTree>
    <p:extLst>
      <p:ext uri="{BB962C8B-B14F-4D97-AF65-F5344CB8AC3E}">
        <p14:creationId xmlns:p14="http://schemas.microsoft.com/office/powerpoint/2010/main" val="26728312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left-outer-join-</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7721159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493263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annual salary paid to anyone included in </a:t>
            </a:r>
            <a:r>
              <a:rPr lang="en-US" sz="2400" dirty="0">
                <a:solidFill>
                  <a:srgbClr val="C00000"/>
                </a:solidFill>
                <a:latin typeface="Consolas" panose="020B0609020204030204" pitchFamily="49" charset="0"/>
              </a:rPr>
              <a:t>Master</a:t>
            </a:r>
            <a:r>
              <a:rPr lang="en-US" sz="2400" dirty="0">
                <a:solidFill>
                  <a:srgbClr val="C00000"/>
                </a:solidFill>
                <a:latin typeface="Pragmatica" panose="020B0403040502020204"/>
              </a:rPr>
              <a:t>, sorted descending by salary.</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Keeping the names of all schools listed in Schools, find the first name, last name and years played for all schools (Check </a:t>
            </a:r>
            <a:r>
              <a:rPr lang="en-US" sz="2400" dirty="0" err="1">
                <a:solidFill>
                  <a:srgbClr val="C00000"/>
                </a:solidFill>
                <a:latin typeface="Consolas" panose="020B0609020204030204" pitchFamily="49" charset="0"/>
              </a:rPr>
              <a:t>CollegePlaying</a:t>
            </a:r>
            <a:r>
              <a:rPr lang="en-US" sz="2400" dirty="0">
                <a:solidFill>
                  <a:srgbClr val="C00000"/>
                </a:solidFill>
                <a:latin typeface="Pragmatica" panose="020B0403040502020204"/>
              </a:rPr>
              <a:t>).</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189020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459956"/>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annual salary paid to anyone included in </a:t>
            </a:r>
            <a:r>
              <a:rPr lang="en-US" sz="2400" dirty="0">
                <a:solidFill>
                  <a:srgbClr val="C00000"/>
                </a:solidFill>
                <a:latin typeface="Consolas" panose="020B0609020204030204" pitchFamily="49" charset="0"/>
              </a:rPr>
              <a:t>Master</a:t>
            </a:r>
            <a:r>
              <a:rPr lang="en-US" sz="2400" dirty="0">
                <a:solidFill>
                  <a:srgbClr val="C00000"/>
                </a:solidFill>
                <a:latin typeface="Pragmatica" panose="020B0403040502020204"/>
              </a:rPr>
              <a:t>, sorted descending by salary.</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Keeping the names of all schools listed in Schools, find the first name, last name and years played for all schools (Check </a:t>
            </a:r>
            <a:r>
              <a:rPr lang="en-US" sz="2400" dirty="0" err="1">
                <a:solidFill>
                  <a:srgbClr val="C00000"/>
                </a:solidFill>
                <a:latin typeface="Consolas" panose="020B0609020204030204" pitchFamily="49" charset="0"/>
              </a:rPr>
              <a:t>CollegePlaying</a:t>
            </a:r>
            <a:r>
              <a:rPr lang="en-US" sz="2400" dirty="0">
                <a:solidFill>
                  <a:srgbClr val="C00000"/>
                </a:solidFill>
                <a:latin typeface="Pragmatica" panose="020B0403040502020204"/>
              </a:rPr>
              <a:t>).</a:t>
            </a: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sz="2400" dirty="0">
                <a:solidFill>
                  <a:srgbClr val="C00000"/>
                </a:solidFill>
                <a:latin typeface="Consolas" panose="020B0609020204030204" pitchFamily="49" charset="0"/>
              </a:rPr>
              <a:t>left-outer-join-</a:t>
            </a:r>
            <a:r>
              <a:rPr lang="en-US" sz="2400" dirty="0" err="1">
                <a:solidFill>
                  <a:srgbClr val="C00000"/>
                </a:solidFill>
                <a:latin typeface="Consolas" panose="020B0609020204030204" pitchFamily="49" charset="0"/>
              </a:rPr>
              <a:t>drills.sql</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3560066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“That’s hard in Excel!” to “That’s easy in SQL!”</a:t>
            </a:r>
            <a:endParaRPr lang="en-US" sz="6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5272130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1446550"/>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hard-in-excel-easy-in-sql.xlsx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248939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What is a function?</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3" name="TextBox 2">
            <a:extLst>
              <a:ext uri="{FF2B5EF4-FFF2-40B4-BE49-F238E27FC236}">
                <a16:creationId xmlns:a16="http://schemas.microsoft.com/office/drawing/2014/main" id="{96D75FA7-665F-FC65-F883-383121F851D7}"/>
              </a:ext>
            </a:extLst>
          </p:cNvPr>
          <p:cNvSpPr txBox="1"/>
          <p:nvPr/>
        </p:nvSpPr>
        <p:spPr>
          <a:xfrm>
            <a:off x="168322" y="5953729"/>
            <a:ext cx="10194878" cy="523220"/>
          </a:xfrm>
          <a:prstGeom prst="rect">
            <a:avLst/>
          </a:prstGeom>
          <a:noFill/>
        </p:spPr>
        <p:txBody>
          <a:bodyPr wrap="square">
            <a:spAutoFit/>
          </a:bodyPr>
          <a:lstStyle/>
          <a:p>
            <a:r>
              <a:rPr lang="en-US" sz="1400" dirty="0"/>
              <a:t>https://support.microsoft.com/en-us/office/using-functions-and-nested-functions-in-excel-formulas-3f4cf298-ded7-4f91-bc80-607533b65f02#:~:text=Functions%20are%20predefined%20formulas%20that,Excel%20function%20syntax</a:t>
            </a:r>
          </a:p>
        </p:txBody>
      </p:sp>
      <p:pic>
        <p:nvPicPr>
          <p:cNvPr id="4" name="Picture 3">
            <a:extLst>
              <a:ext uri="{FF2B5EF4-FFF2-40B4-BE49-F238E27FC236}">
                <a16:creationId xmlns:a16="http://schemas.microsoft.com/office/drawing/2014/main" id="{1243059E-AFF1-FB20-C82F-2A811C939DD1}"/>
              </a:ext>
            </a:extLst>
          </p:cNvPr>
          <p:cNvPicPr>
            <a:picLocks noChangeAspect="1"/>
          </p:cNvPicPr>
          <p:nvPr/>
        </p:nvPicPr>
        <p:blipFill>
          <a:blip r:embed="rId4"/>
          <a:stretch>
            <a:fillRect/>
          </a:stretch>
        </p:blipFill>
        <p:spPr>
          <a:xfrm>
            <a:off x="1093002" y="1568667"/>
            <a:ext cx="9123379" cy="2739476"/>
          </a:xfrm>
          <a:prstGeom prst="rect">
            <a:avLst/>
          </a:prstGeom>
        </p:spPr>
      </p:pic>
    </p:spTree>
    <p:extLst>
      <p:ext uri="{BB962C8B-B14F-4D97-AF65-F5344CB8AC3E}">
        <p14:creationId xmlns:p14="http://schemas.microsoft.com/office/powerpoint/2010/main" val="23967278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1446550"/>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hard-in-excel-easy-in-</a:t>
            </a:r>
            <a:r>
              <a:rPr lang="en-US" sz="4400" dirty="0" err="1">
                <a:solidFill>
                  <a:srgbClr val="707070"/>
                </a:solidFill>
                <a:latin typeface="Consolas" panose="020B0609020204030204" pitchFamily="49" charset="0"/>
              </a:rPr>
              <a:t>sql.sql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8313402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CASE</a:t>
            </a:r>
            <a:r>
              <a:rPr lang="en-US" sz="5400" dirty="0">
                <a:latin typeface="Aliens &amp; cows" panose="00000500000000000000" pitchFamily="2" charset="0"/>
              </a:rPr>
              <a:t> expressions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946766" y="1408014"/>
            <a:ext cx="9338209"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Clr>
                <a:schemeClr val="dk2"/>
              </a:buClr>
              <a:buSzPts val="1100"/>
            </a:pPr>
            <a:r>
              <a:rPr lang="en-US" sz="3200" b="1" dirty="0">
                <a:solidFill>
                  <a:srgbClr val="FFFFFF"/>
                </a:solidFill>
                <a:latin typeface="Consolas"/>
                <a:ea typeface="Consolas"/>
                <a:cs typeface="Consolas"/>
                <a:sym typeface="Consolas"/>
              </a:rPr>
              <a:t>CASE</a:t>
            </a:r>
          </a:p>
          <a:p>
            <a:pPr marL="457200" lvl="0">
              <a:lnSpc>
                <a:spcPct val="115000"/>
              </a:lnSpc>
              <a:buClr>
                <a:schemeClr val="dk2"/>
              </a:buClr>
              <a:buSzPts val="1100"/>
            </a:pPr>
            <a:r>
              <a:rPr lang="en-US" sz="3200" b="1" dirty="0">
                <a:solidFill>
                  <a:srgbClr val="FFFFFF"/>
                </a:solidFill>
                <a:latin typeface="Consolas"/>
                <a:ea typeface="Consolas"/>
                <a:cs typeface="Consolas"/>
                <a:sym typeface="Consolas"/>
              </a:rPr>
              <a:t>WHEN condition THEN result-expression</a:t>
            </a:r>
          </a:p>
          <a:p>
            <a:pPr marL="457200" lvl="0">
              <a:lnSpc>
                <a:spcPct val="115000"/>
              </a:lnSpc>
              <a:buClr>
                <a:schemeClr val="dk2"/>
              </a:buClr>
              <a:buSzPts val="1100"/>
            </a:pPr>
            <a:r>
              <a:rPr lang="en-US" sz="3200" b="1" dirty="0">
                <a:solidFill>
                  <a:srgbClr val="FFFFFF"/>
                </a:solidFill>
                <a:latin typeface="Consolas"/>
                <a:ea typeface="Consolas"/>
                <a:cs typeface="Consolas"/>
                <a:sym typeface="Consolas"/>
              </a:rPr>
              <a:t>WHEN condition THEN result-expression ...</a:t>
            </a:r>
          </a:p>
          <a:p>
            <a:pPr lvl="0">
              <a:lnSpc>
                <a:spcPct val="115000"/>
              </a:lnSpc>
              <a:buClr>
                <a:schemeClr val="dk2"/>
              </a:buClr>
              <a:buSzPts val="1100"/>
            </a:pPr>
            <a:r>
              <a:rPr lang="en-US" sz="3200" b="1" dirty="0">
                <a:solidFill>
                  <a:srgbClr val="FFFFFF"/>
                </a:solidFill>
                <a:latin typeface="Consolas"/>
                <a:ea typeface="Consolas"/>
                <a:cs typeface="Consolas"/>
                <a:sym typeface="Consolas"/>
              </a:rPr>
              <a:t>ELSE result-expression</a:t>
            </a:r>
          </a:p>
          <a:p>
            <a:pPr lvl="0">
              <a:lnSpc>
                <a:spcPct val="115000"/>
              </a:lnSpc>
              <a:buClr>
                <a:schemeClr val="dk2"/>
              </a:buClr>
              <a:buSzPts val="1100"/>
            </a:pPr>
            <a:r>
              <a:rPr lang="en-US" sz="3200" b="1" dirty="0">
                <a:solidFill>
                  <a:srgbClr val="FFFFFF"/>
                </a:solidFill>
                <a:latin typeface="Consolas"/>
                <a:ea typeface="Consolas"/>
                <a:cs typeface="Consolas"/>
                <a:sym typeface="Consolas"/>
              </a:rPr>
              <a:t>END AS alias</a:t>
            </a:r>
            <a:endParaRPr lang="en-US" b="1" dirty="0">
              <a:solidFill>
                <a:srgbClr val="FFFFFF"/>
              </a:solidFill>
            </a:endParaRPr>
          </a:p>
        </p:txBody>
      </p:sp>
    </p:spTree>
    <p:extLst>
      <p:ext uri="{BB962C8B-B14F-4D97-AF65-F5344CB8AC3E}">
        <p14:creationId xmlns:p14="http://schemas.microsoft.com/office/powerpoint/2010/main" val="38497592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Pragmatica"/>
              </a:rPr>
              <a:t>Subqueries as condition:</a:t>
            </a:r>
            <a:r>
              <a:rPr lang="en-US" sz="5400" dirty="0">
                <a:latin typeface="Consolas" panose="020B0609020204030204" pitchFamily="49" charset="0"/>
              </a:rPr>
              <a:t> WHERE</a:t>
            </a:r>
            <a:endParaRPr lang="en-US" sz="5400" dirty="0">
              <a:latin typeface="Aliens &amp; cows" panose="00000500000000000000" pitchFamily="2" charset="0"/>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946766" y="1408014"/>
            <a:ext cx="6408191"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SzPts val="1100"/>
            </a:pPr>
            <a:endParaRPr lang="en-US" sz="3200" b="1" dirty="0">
              <a:solidFill>
                <a:srgbClr val="FFFFFF"/>
              </a:solidFill>
              <a:latin typeface="Consolas"/>
              <a:ea typeface="Consolas"/>
              <a:cs typeface="Consolas"/>
              <a:sym typeface="Consolas"/>
            </a:endParaRPr>
          </a:p>
          <a:p>
            <a:pPr lvl="0">
              <a:lnSpc>
                <a:spcPct val="115000"/>
              </a:lnSpc>
              <a:buSzPts val="1100"/>
            </a:pPr>
            <a:r>
              <a:rPr lang="en-US" sz="3200" b="1" dirty="0">
                <a:solidFill>
                  <a:srgbClr val="FFFFFF"/>
                </a:solidFill>
                <a:latin typeface="Consolas"/>
                <a:ea typeface="Consolas"/>
                <a:cs typeface="Consolas"/>
                <a:sym typeface="Consolas"/>
              </a:rPr>
              <a:t>SELECT fields</a:t>
            </a:r>
          </a:p>
          <a:p>
            <a:pPr lvl="0">
              <a:lnSpc>
                <a:spcPct val="115000"/>
              </a:lnSpc>
              <a:buSzPts val="1100"/>
            </a:pPr>
            <a:r>
              <a:rPr lang="en-US" sz="3200" b="1" dirty="0">
                <a:solidFill>
                  <a:srgbClr val="FFFFFF"/>
                </a:solidFill>
                <a:latin typeface="Consolas"/>
                <a:ea typeface="Consolas"/>
                <a:cs typeface="Consolas"/>
                <a:sym typeface="Consolas"/>
              </a:rPr>
              <a:t>FROM table</a:t>
            </a:r>
          </a:p>
          <a:p>
            <a:pPr lvl="0">
              <a:lnSpc>
                <a:spcPct val="115000"/>
              </a:lnSpc>
              <a:buSzPts val="1100"/>
            </a:pPr>
            <a:r>
              <a:rPr lang="en-US" sz="3200" b="1" dirty="0">
                <a:solidFill>
                  <a:srgbClr val="FFFFFF"/>
                </a:solidFill>
                <a:latin typeface="Consolas"/>
                <a:ea typeface="Consolas"/>
                <a:cs typeface="Consolas"/>
                <a:sym typeface="Consolas"/>
              </a:rPr>
              <a:t>WHERE operator</a:t>
            </a:r>
          </a:p>
          <a:p>
            <a:pPr lvl="0">
              <a:lnSpc>
                <a:spcPct val="115000"/>
              </a:lnSpc>
              <a:buSzPts val="1100"/>
            </a:pPr>
            <a:r>
              <a:rPr lang="en-US" sz="3200" b="1" dirty="0">
                <a:solidFill>
                  <a:srgbClr val="FFFFFF"/>
                </a:solidFill>
                <a:latin typeface="Consolas"/>
                <a:ea typeface="Consolas"/>
                <a:cs typeface="Consolas"/>
                <a:sym typeface="Consolas"/>
              </a:rPr>
              <a:t>-- Subquery</a:t>
            </a:r>
          </a:p>
          <a:p>
            <a:pPr lvl="0">
              <a:lnSpc>
                <a:spcPct val="115000"/>
              </a:lnSpc>
              <a:buSzPts val="1100"/>
            </a:pPr>
            <a:r>
              <a:rPr lang="en-US" sz="3200" b="1" dirty="0">
                <a:solidFill>
                  <a:srgbClr val="FFFFFF"/>
                </a:solidFill>
                <a:latin typeface="Consolas"/>
                <a:ea typeface="Consolas"/>
                <a:cs typeface="Consolas"/>
                <a:sym typeface="Consolas"/>
              </a:rPr>
              <a:t>	(SELECT fields</a:t>
            </a:r>
          </a:p>
          <a:p>
            <a:pPr lvl="0">
              <a:lnSpc>
                <a:spcPct val="115000"/>
              </a:lnSpc>
              <a:buSzPts val="1100"/>
            </a:pPr>
            <a:r>
              <a:rPr lang="en-US" sz="3200" b="1" dirty="0">
                <a:solidFill>
                  <a:srgbClr val="FFFFFF"/>
                </a:solidFill>
                <a:latin typeface="Consolas"/>
                <a:ea typeface="Consolas"/>
                <a:cs typeface="Consolas"/>
                <a:sym typeface="Consolas"/>
              </a:rPr>
              <a:t>	FROM table);</a:t>
            </a:r>
          </a:p>
          <a:p>
            <a:pPr lvl="0">
              <a:lnSpc>
                <a:spcPct val="115000"/>
              </a:lnSpc>
              <a:buSzPts val="1100"/>
            </a:pPr>
            <a:endParaRPr lang="en-US" sz="3200" b="1" dirty="0">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17274197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754326"/>
          </a:xfrm>
          <a:prstGeom prst="rect">
            <a:avLst/>
          </a:prstGeom>
          <a:noFill/>
        </p:spPr>
        <p:txBody>
          <a:bodyPr wrap="square" rtlCol="0">
            <a:spAutoFit/>
          </a:bodyPr>
          <a:lstStyle/>
          <a:p>
            <a:r>
              <a:rPr lang="en-US" sz="5400" dirty="0">
                <a:latin typeface="Aliens &amp; cows" panose="00000500000000000000" pitchFamily="2" charset="0"/>
              </a:rPr>
              <a:t>Common table expressions (CTEs): Expressions acting like tables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1397340" y="1867714"/>
            <a:ext cx="6408191"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SzPts val="1100"/>
            </a:pPr>
            <a:endParaRPr lang="en-US" sz="3200" b="1" dirty="0">
              <a:solidFill>
                <a:srgbClr val="FFFFFF"/>
              </a:solidFill>
              <a:latin typeface="Consolas"/>
              <a:ea typeface="Consolas"/>
              <a:cs typeface="Consolas"/>
              <a:sym typeface="Consolas"/>
            </a:endParaRPr>
          </a:p>
          <a:p>
            <a:pPr lvl="0">
              <a:lnSpc>
                <a:spcPct val="115000"/>
              </a:lnSpc>
              <a:buSzPts val="1100"/>
            </a:pPr>
            <a:r>
              <a:rPr lang="en-US" sz="3200" b="1" dirty="0">
                <a:solidFill>
                  <a:srgbClr val="FFFFFF"/>
                </a:solidFill>
                <a:latin typeface="Consolas"/>
                <a:ea typeface="Consolas"/>
                <a:cs typeface="Consolas"/>
                <a:sym typeface="Consolas"/>
              </a:rPr>
              <a:t>WITH</a:t>
            </a:r>
          </a:p>
          <a:p>
            <a:pPr lvl="0">
              <a:lnSpc>
                <a:spcPct val="115000"/>
              </a:lnSpc>
              <a:buSzPts val="1100"/>
            </a:pPr>
            <a:r>
              <a:rPr lang="en-US" sz="3200" b="1" dirty="0">
                <a:solidFill>
                  <a:srgbClr val="FFFFFF"/>
                </a:solidFill>
                <a:latin typeface="Consolas"/>
                <a:ea typeface="Consolas"/>
                <a:cs typeface="Consolas"/>
                <a:sym typeface="Consolas"/>
              </a:rPr>
              <a:t>expression_name_1 AS</a:t>
            </a:r>
          </a:p>
          <a:p>
            <a:pPr lvl="0" indent="457200">
              <a:lnSpc>
                <a:spcPct val="115000"/>
              </a:lnSpc>
              <a:buSzPts val="1100"/>
            </a:pPr>
            <a:r>
              <a:rPr lang="en-US" sz="3200" b="1" dirty="0">
                <a:solidFill>
                  <a:srgbClr val="FFFFFF"/>
                </a:solidFill>
                <a:latin typeface="Consolas"/>
                <a:ea typeface="Consolas"/>
                <a:cs typeface="Consolas"/>
                <a:sym typeface="Consolas"/>
              </a:rPr>
              <a:t>(CTE query definition 1)</a:t>
            </a:r>
          </a:p>
          <a:p>
            <a:pPr lvl="0">
              <a:lnSpc>
                <a:spcPct val="115000"/>
              </a:lnSpc>
              <a:buSzPts val="1100"/>
            </a:pPr>
            <a:r>
              <a:rPr lang="en-US" sz="3200" b="1" dirty="0">
                <a:solidFill>
                  <a:srgbClr val="FFFFFF"/>
                </a:solidFill>
                <a:latin typeface="Consolas"/>
                <a:ea typeface="Consolas"/>
                <a:cs typeface="Consolas"/>
                <a:sym typeface="Consolas"/>
              </a:rPr>
              <a:t>SELECT </a:t>
            </a:r>
            <a:r>
              <a:rPr lang="en-US" sz="3200" b="1" dirty="0" err="1">
                <a:solidFill>
                  <a:srgbClr val="FFFFFF"/>
                </a:solidFill>
                <a:latin typeface="Consolas"/>
                <a:ea typeface="Consolas"/>
                <a:cs typeface="Consolas"/>
                <a:sym typeface="Consolas"/>
              </a:rPr>
              <a:t>expression_A</a:t>
            </a:r>
            <a:r>
              <a:rPr lang="en-US" sz="3200" b="1" dirty="0">
                <a:solidFill>
                  <a:srgbClr val="FFFFFF"/>
                </a:solidFill>
                <a:latin typeface="Consolas"/>
                <a:ea typeface="Consolas"/>
                <a:cs typeface="Consolas"/>
                <a:sym typeface="Consolas"/>
              </a:rPr>
              <a:t>, </a:t>
            </a:r>
            <a:r>
              <a:rPr lang="en-US" sz="3200" b="1" dirty="0" err="1">
                <a:solidFill>
                  <a:srgbClr val="FFFFFF"/>
                </a:solidFill>
                <a:latin typeface="Consolas"/>
                <a:ea typeface="Consolas"/>
                <a:cs typeface="Consolas"/>
                <a:sym typeface="Consolas"/>
              </a:rPr>
              <a:t>expression_B</a:t>
            </a:r>
            <a:r>
              <a:rPr lang="en-US" sz="3200" b="1" dirty="0">
                <a:solidFill>
                  <a:srgbClr val="FFFFFF"/>
                </a:solidFill>
                <a:latin typeface="Consolas"/>
                <a:ea typeface="Consolas"/>
                <a:cs typeface="Consolas"/>
                <a:sym typeface="Consolas"/>
              </a:rPr>
              <a:t>, ...</a:t>
            </a:r>
          </a:p>
          <a:p>
            <a:pPr lvl="0">
              <a:lnSpc>
                <a:spcPct val="115000"/>
              </a:lnSpc>
              <a:buSzPts val="1100"/>
            </a:pPr>
            <a:r>
              <a:rPr lang="en-US" sz="3200" b="1" dirty="0">
                <a:solidFill>
                  <a:srgbClr val="FFFFFF"/>
                </a:solidFill>
                <a:latin typeface="Consolas"/>
                <a:ea typeface="Consolas"/>
                <a:cs typeface="Consolas"/>
                <a:sym typeface="Consolas"/>
              </a:rPr>
              <a:t>FROM expression_name_1</a:t>
            </a:r>
          </a:p>
          <a:p>
            <a:pPr lvl="0">
              <a:lnSpc>
                <a:spcPct val="115000"/>
              </a:lnSpc>
              <a:buSzPts val="1100"/>
            </a:pPr>
            <a:endParaRPr lang="en-US" sz="3200" b="1" dirty="0">
              <a:solidFill>
                <a:srgbClr val="FFFFFF"/>
              </a:solidFill>
              <a:latin typeface="Consolas"/>
              <a:ea typeface="Consolas"/>
              <a:cs typeface="Consolas"/>
              <a:sym typeface="Consolas"/>
            </a:endParaRPr>
          </a:p>
          <a:p>
            <a:pPr lvl="0">
              <a:lnSpc>
                <a:spcPct val="115000"/>
              </a:lnSpc>
              <a:buSzPts val="1100"/>
            </a:pPr>
            <a:endParaRPr lang="en-US" sz="3200" b="1" dirty="0">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38424144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08987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95250" lvl="0">
              <a:lnSpc>
                <a:spcPct val="115000"/>
              </a:lnSpc>
              <a:spcBef>
                <a:spcPts val="750"/>
              </a:spcBef>
              <a:buClr>
                <a:srgbClr val="C00000"/>
              </a:buClr>
              <a:buSzPts val="2100"/>
            </a:pPr>
            <a:r>
              <a:rPr lang="en-US" sz="2400" dirty="0">
                <a:solidFill>
                  <a:srgbClr val="C00000"/>
                </a:solidFill>
                <a:latin typeface="Pragmatica" panose="020B0403040502020204"/>
              </a:rPr>
              <a:t>Using the </a:t>
            </a:r>
            <a:r>
              <a:rPr lang="en-US" sz="2400" dirty="0">
                <a:solidFill>
                  <a:srgbClr val="C00000"/>
                </a:solidFill>
                <a:latin typeface="Consolas" panose="020B0609020204030204" pitchFamily="49" charset="0"/>
              </a:rPr>
              <a:t>Teams</a:t>
            </a:r>
            <a:r>
              <a:rPr lang="en-US" sz="2400" dirty="0">
                <a:solidFill>
                  <a:srgbClr val="C00000"/>
                </a:solidFill>
                <a:latin typeface="Pragmatica" panose="020B0403040502020204"/>
              </a:rPr>
              <a:t> table: </a:t>
            </a: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In 2016, what teams had more wins than the Chicago Cubs (</a:t>
            </a:r>
            <a:r>
              <a:rPr lang="en-US" sz="2400" dirty="0" err="1">
                <a:solidFill>
                  <a:srgbClr val="C00000"/>
                </a:solidFill>
                <a:latin typeface="Pragmatica" panose="020B0403040502020204"/>
              </a:rPr>
              <a:t>teamID</a:t>
            </a:r>
            <a:r>
              <a:rPr lang="en-US" sz="2400" dirty="0">
                <a:solidFill>
                  <a:srgbClr val="C00000"/>
                </a:solidFill>
                <a:latin typeface="Pragmatica" panose="020B0403040502020204"/>
              </a:rPr>
              <a:t> = ‘CHN’?)</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Create a field </a:t>
            </a:r>
            <a:r>
              <a:rPr lang="en-US" sz="2400" dirty="0">
                <a:solidFill>
                  <a:srgbClr val="C00000"/>
                </a:solidFill>
                <a:latin typeface="Consolas" panose="020B0609020204030204" pitchFamily="49" charset="0"/>
              </a:rPr>
              <a:t>Century</a:t>
            </a:r>
            <a:r>
              <a:rPr lang="en-US" sz="2400" dirty="0">
                <a:solidFill>
                  <a:srgbClr val="C00000"/>
                </a:solidFill>
                <a:latin typeface="Pragmatica" panose="020B0403040502020204"/>
              </a:rPr>
              <a:t> which marks records in the 19th Century as </a:t>
            </a:r>
            <a:r>
              <a:rPr lang="en-US" sz="2400" dirty="0">
                <a:solidFill>
                  <a:srgbClr val="C00000"/>
                </a:solidFill>
                <a:latin typeface="Consolas" panose="020B0609020204030204" pitchFamily="49" charset="0"/>
              </a:rPr>
              <a:t>19</a:t>
            </a:r>
            <a:r>
              <a:rPr lang="en-US" sz="2400" dirty="0">
                <a:solidFill>
                  <a:srgbClr val="C00000"/>
                </a:solidFill>
                <a:latin typeface="Pragmatica" panose="020B0403040502020204"/>
              </a:rPr>
              <a:t>, 20th as </a:t>
            </a:r>
            <a:r>
              <a:rPr lang="en-US" sz="2400" dirty="0">
                <a:solidFill>
                  <a:srgbClr val="C00000"/>
                </a:solidFill>
                <a:latin typeface="Consolas" panose="020B0609020204030204" pitchFamily="49" charset="0"/>
              </a:rPr>
              <a:t>20</a:t>
            </a:r>
            <a:r>
              <a:rPr lang="en-US" sz="2400" dirty="0">
                <a:solidFill>
                  <a:srgbClr val="C00000"/>
                </a:solidFill>
                <a:latin typeface="Pragmatica" panose="020B0403040502020204"/>
              </a:rPr>
              <a:t> and 21st  as </a:t>
            </a:r>
            <a:r>
              <a:rPr lang="en-US" sz="2400" dirty="0">
                <a:solidFill>
                  <a:srgbClr val="C00000"/>
                </a:solidFill>
                <a:latin typeface="Consolas" panose="020B0609020204030204" pitchFamily="49" charset="0"/>
              </a:rPr>
              <a:t>21</a:t>
            </a:r>
            <a:r>
              <a:rPr lang="en-US" sz="2400" dirty="0">
                <a:solidFill>
                  <a:srgbClr val="C00000"/>
                </a:solidFill>
                <a:latin typeface="Pragmatica" panose="020B0403040502020204"/>
              </a:rPr>
              <a:t>.</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average season minimum attendance since 1990. </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6617249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884688"/>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annual salary paid to anyone included in </a:t>
            </a:r>
            <a:r>
              <a:rPr lang="en-US" sz="2400" dirty="0">
                <a:solidFill>
                  <a:srgbClr val="C00000"/>
                </a:solidFill>
                <a:latin typeface="Consolas" panose="020B0609020204030204" pitchFamily="49" charset="0"/>
              </a:rPr>
              <a:t>Master</a:t>
            </a:r>
            <a:r>
              <a:rPr lang="en-US" sz="2400" dirty="0">
                <a:solidFill>
                  <a:srgbClr val="C00000"/>
                </a:solidFill>
                <a:latin typeface="Pragmatica" panose="020B0403040502020204"/>
              </a:rPr>
              <a:t>, sorted descending by salary.</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Keeping the names of all schools listed in Schools, find the first name, last name and years played for all schools (Check </a:t>
            </a:r>
            <a:r>
              <a:rPr lang="en-US" sz="2400" dirty="0" err="1">
                <a:solidFill>
                  <a:srgbClr val="C00000"/>
                </a:solidFill>
                <a:latin typeface="Consolas" panose="020B0609020204030204" pitchFamily="49" charset="0"/>
              </a:rPr>
              <a:t>CollegePlaying</a:t>
            </a:r>
            <a:r>
              <a:rPr lang="en-US" sz="2400" dirty="0">
                <a:solidFill>
                  <a:srgbClr val="C00000"/>
                </a:solidFill>
                <a:latin typeface="Pragmatica" panose="020B0403040502020204"/>
              </a:rPr>
              <a:t>).</a:t>
            </a: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sz="2400" dirty="0">
                <a:solidFill>
                  <a:srgbClr val="C00000"/>
                </a:solidFill>
                <a:latin typeface="Consolas" panose="020B0609020204030204" pitchFamily="49" charset="0"/>
              </a:rPr>
              <a:t>hard-in-excel-easy-in-</a:t>
            </a:r>
            <a:r>
              <a:rPr lang="en-US" sz="2400" dirty="0" err="1">
                <a:solidFill>
                  <a:srgbClr val="C00000"/>
                </a:solidFill>
                <a:latin typeface="Consolas" panose="020B0609020204030204" pitchFamily="49" charset="0"/>
              </a:rPr>
              <a:t>sql.sql</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4179689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SQL: The Prequel</a:t>
            </a:r>
            <a:endParaRPr lang="en-US" sz="6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1158447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754326"/>
          </a:xfrm>
          <a:prstGeom prst="rect">
            <a:avLst/>
          </a:prstGeom>
          <a:noFill/>
        </p:spPr>
        <p:txBody>
          <a:bodyPr wrap="square" rtlCol="0">
            <a:spAutoFit/>
          </a:bodyPr>
          <a:lstStyle/>
          <a:p>
            <a:r>
              <a:rPr lang="en-US" sz="5400" i="1" dirty="0">
                <a:latin typeface="Aliens &amp; cows" panose="00000500000000000000" pitchFamily="2" charset="0"/>
              </a:rPr>
              <a:t>Learning SQL, 2</a:t>
            </a:r>
            <a:r>
              <a:rPr lang="en-US" sz="5400" i="1" baseline="30000" dirty="0">
                <a:latin typeface="Aliens &amp; cows" panose="00000500000000000000" pitchFamily="2" charset="0"/>
              </a:rPr>
              <a:t>nd</a:t>
            </a:r>
            <a:r>
              <a:rPr lang="en-US" sz="5400" i="1" dirty="0">
                <a:latin typeface="Aliens &amp; cows" panose="00000500000000000000" pitchFamily="2" charset="0"/>
              </a:rPr>
              <a:t> Edition</a:t>
            </a:r>
          </a:p>
          <a:p>
            <a:r>
              <a:rPr lang="en-US" sz="5400" dirty="0">
                <a:latin typeface="Aliens &amp; cows" panose="00000500000000000000" pitchFamily="2" charset="0"/>
              </a:rPr>
              <a:t>by Alan Beaulieu</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8" name="Google Shape;998;p126">
            <a:extLst>
              <a:ext uri="{FF2B5EF4-FFF2-40B4-BE49-F238E27FC236}">
                <a16:creationId xmlns:a16="http://schemas.microsoft.com/office/drawing/2014/main" id="{8F56213D-9591-453D-8D05-FDC8DB599FE2}"/>
              </a:ext>
            </a:extLst>
          </p:cNvPr>
          <p:cNvPicPr preferRelativeResize="0"/>
          <p:nvPr/>
        </p:nvPicPr>
        <p:blipFill>
          <a:blip r:embed="rId4">
            <a:alphaModFix/>
          </a:blip>
          <a:stretch>
            <a:fillRect/>
          </a:stretch>
        </p:blipFill>
        <p:spPr>
          <a:xfrm>
            <a:off x="5953125" y="1362375"/>
            <a:ext cx="4222425" cy="5024138"/>
          </a:xfrm>
          <a:prstGeom prst="rect">
            <a:avLst/>
          </a:prstGeom>
          <a:noFill/>
          <a:ln>
            <a:noFill/>
          </a:ln>
        </p:spPr>
      </p:pic>
    </p:spTree>
    <p:extLst>
      <p:ext uri="{BB962C8B-B14F-4D97-AF65-F5344CB8AC3E}">
        <p14:creationId xmlns:p14="http://schemas.microsoft.com/office/powerpoint/2010/main" val="26473227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754326"/>
          </a:xfrm>
          <a:prstGeom prst="rect">
            <a:avLst/>
          </a:prstGeom>
          <a:noFill/>
        </p:spPr>
        <p:txBody>
          <a:bodyPr wrap="square" rtlCol="0">
            <a:spAutoFit/>
          </a:bodyPr>
          <a:lstStyle/>
          <a:p>
            <a:r>
              <a:rPr lang="en-US" sz="5400" i="1" dirty="0">
                <a:latin typeface="Aliens &amp; cows" panose="00000500000000000000" pitchFamily="2" charset="0"/>
              </a:rPr>
              <a:t>SQL Cookbook</a:t>
            </a:r>
          </a:p>
          <a:p>
            <a:r>
              <a:rPr lang="en-US" sz="5400" dirty="0">
                <a:latin typeface="Aliens &amp; cows" panose="00000500000000000000" pitchFamily="2" charset="0"/>
              </a:rPr>
              <a:t>By Anthony Molinaro</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7" name="Google Shape;1005;p127">
            <a:extLst>
              <a:ext uri="{FF2B5EF4-FFF2-40B4-BE49-F238E27FC236}">
                <a16:creationId xmlns:a16="http://schemas.microsoft.com/office/drawing/2014/main" id="{450CC0A3-8C2C-4A87-AFF2-4612B7B572D4}"/>
              </a:ext>
            </a:extLst>
          </p:cNvPr>
          <p:cNvPicPr preferRelativeResize="0"/>
          <p:nvPr/>
        </p:nvPicPr>
        <p:blipFill>
          <a:blip r:embed="rId4">
            <a:alphaModFix/>
          </a:blip>
          <a:stretch>
            <a:fillRect/>
          </a:stretch>
        </p:blipFill>
        <p:spPr>
          <a:xfrm>
            <a:off x="6757989" y="1533476"/>
            <a:ext cx="3867850" cy="4767312"/>
          </a:xfrm>
          <a:prstGeom prst="rect">
            <a:avLst/>
          </a:prstGeom>
          <a:noFill/>
          <a:ln>
            <a:noFill/>
          </a:ln>
        </p:spPr>
      </p:pic>
    </p:spTree>
    <p:extLst>
      <p:ext uri="{BB962C8B-B14F-4D97-AF65-F5344CB8AC3E}">
        <p14:creationId xmlns:p14="http://schemas.microsoft.com/office/powerpoint/2010/main" val="18428436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985433"/>
          </a:xfrm>
          <a:prstGeom prst="rect">
            <a:avLst/>
          </a:prstGeom>
          <a:noFill/>
        </p:spPr>
        <p:txBody>
          <a:bodyPr wrap="square" rtlCol="0">
            <a:spAutoFit/>
          </a:bodyPr>
          <a:lstStyle/>
          <a:p>
            <a:pPr>
              <a:buClr>
                <a:srgbClr val="CF3338"/>
              </a:buClr>
            </a:pPr>
            <a:r>
              <a:rPr lang="en-US" sz="4400" b="1" dirty="0">
                <a:solidFill>
                  <a:srgbClr val="CF3338"/>
                </a:solidFill>
                <a:latin typeface="Pragmatica" panose="020B0403040502020204" pitchFamily="34" charset="0"/>
              </a:rPr>
              <a:t>Find me</a:t>
            </a: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georgejmount.com  </a:t>
            </a: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a:t>
            </a:r>
            <a:r>
              <a:rPr lang="en-US" sz="3600" dirty="0" err="1">
                <a:solidFill>
                  <a:srgbClr val="707070"/>
                </a:solidFill>
                <a:latin typeface="Pragmatica" panose="020B0403040502020204" pitchFamily="34" charset="0"/>
              </a:rPr>
              <a:t>gjmount</a:t>
            </a:r>
            <a:endParaRPr lang="en-US" sz="3600" dirty="0">
              <a:solidFill>
                <a:srgbClr val="707070"/>
              </a:solidFill>
              <a:latin typeface="Pragmatica" panose="020B0403040502020204" pitchFamily="34" charset="0"/>
            </a:endParaRP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github.com/</a:t>
            </a:r>
            <a:r>
              <a:rPr lang="en-US" sz="3600" dirty="0" err="1">
                <a:solidFill>
                  <a:srgbClr val="707070"/>
                </a:solidFill>
                <a:latin typeface="Pragmatica" panose="020B0403040502020204" pitchFamily="34" charset="0"/>
              </a:rPr>
              <a:t>summerofgeorge</a:t>
            </a:r>
            <a:r>
              <a:rPr lang="en-US" sz="3600" dirty="0">
                <a:solidFill>
                  <a:srgbClr val="707070"/>
                </a:solidFill>
                <a:latin typeface="Pragmatica" panose="020B0403040502020204" pitchFamily="34" charset="0"/>
              </a:rPr>
              <a:t>  </a:t>
            </a:r>
          </a:p>
          <a:p>
            <a:endParaRPr lang="en-US" sz="3600" b="1"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832136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Not all functions are defined equal…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3" name="TextBox 2">
            <a:extLst>
              <a:ext uri="{FF2B5EF4-FFF2-40B4-BE49-F238E27FC236}">
                <a16:creationId xmlns:a16="http://schemas.microsoft.com/office/drawing/2014/main" id="{96D75FA7-665F-FC65-F883-383121F851D7}"/>
              </a:ext>
            </a:extLst>
          </p:cNvPr>
          <p:cNvSpPr txBox="1"/>
          <p:nvPr/>
        </p:nvSpPr>
        <p:spPr>
          <a:xfrm>
            <a:off x="186519" y="6354063"/>
            <a:ext cx="10194878" cy="307777"/>
          </a:xfrm>
          <a:prstGeom prst="rect">
            <a:avLst/>
          </a:prstGeom>
          <a:noFill/>
        </p:spPr>
        <p:txBody>
          <a:bodyPr wrap="square">
            <a:spAutoFit/>
          </a:bodyPr>
          <a:lstStyle/>
          <a:p>
            <a:r>
              <a:rPr lang="en-US" sz="1400" dirty="0"/>
              <a:t>https://support.microsoft.com/en-us/office/rand-function-4cbfa695-8869-4788-8d90-021ea9f5be73</a:t>
            </a:r>
          </a:p>
        </p:txBody>
      </p:sp>
      <p:sp>
        <p:nvSpPr>
          <p:cNvPr id="2" name="TextBox 1">
            <a:extLst>
              <a:ext uri="{FF2B5EF4-FFF2-40B4-BE49-F238E27FC236}">
                <a16:creationId xmlns:a16="http://schemas.microsoft.com/office/drawing/2014/main" id="{F7459C0F-F457-48C6-9C69-59771357D91D}"/>
              </a:ext>
            </a:extLst>
          </p:cNvPr>
          <p:cNvSpPr txBox="1"/>
          <p:nvPr/>
        </p:nvSpPr>
        <p:spPr>
          <a:xfrm>
            <a:off x="347240" y="1181720"/>
            <a:ext cx="6193613" cy="55874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Some have no arguments</a:t>
            </a:r>
          </a:p>
        </p:txBody>
      </p:sp>
      <p:pic>
        <p:nvPicPr>
          <p:cNvPr id="6" name="Picture 5">
            <a:extLst>
              <a:ext uri="{FF2B5EF4-FFF2-40B4-BE49-F238E27FC236}">
                <a16:creationId xmlns:a16="http://schemas.microsoft.com/office/drawing/2014/main" id="{2F1FF90E-45B7-938B-EA9A-FE708801D39D}"/>
              </a:ext>
            </a:extLst>
          </p:cNvPr>
          <p:cNvPicPr>
            <a:picLocks noChangeAspect="1"/>
          </p:cNvPicPr>
          <p:nvPr/>
        </p:nvPicPr>
        <p:blipFill>
          <a:blip r:embed="rId4"/>
          <a:stretch>
            <a:fillRect/>
          </a:stretch>
        </p:blipFill>
        <p:spPr>
          <a:xfrm>
            <a:off x="4454412" y="1933433"/>
            <a:ext cx="5207089" cy="3966790"/>
          </a:xfrm>
          <a:prstGeom prst="rect">
            <a:avLst/>
          </a:prstGeom>
        </p:spPr>
      </p:pic>
    </p:spTree>
    <p:extLst>
      <p:ext uri="{BB962C8B-B14F-4D97-AF65-F5344CB8AC3E}">
        <p14:creationId xmlns:p14="http://schemas.microsoft.com/office/powerpoint/2010/main" val="618425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23439"/>
          </a:xfrm>
          <a:prstGeom prst="rect">
            <a:avLst/>
          </a:prstGeom>
          <a:noFill/>
        </p:spPr>
        <p:txBody>
          <a:bodyPr wrap="square" rtlCol="0">
            <a:spAutoFit/>
          </a:bodyPr>
          <a:lstStyle/>
          <a:p>
            <a:pPr>
              <a:buClr>
                <a:srgbClr val="CF3338"/>
              </a:buClr>
            </a:pPr>
            <a:r>
              <a:rPr lang="en-US" sz="8000" b="1" dirty="0">
                <a:solidFill>
                  <a:srgbClr val="CF3338"/>
                </a:solidFill>
                <a:latin typeface="Pragmatica" panose="020B0403040502020204" pitchFamily="34" charset="0"/>
              </a:rPr>
              <a:t>Thank you</a:t>
            </a:r>
          </a:p>
        </p:txBody>
      </p:sp>
    </p:spTree>
    <p:extLst>
      <p:ext uri="{BB962C8B-B14F-4D97-AF65-F5344CB8AC3E}">
        <p14:creationId xmlns:p14="http://schemas.microsoft.com/office/powerpoint/2010/main" val="1931018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Not all functions are defined equal…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3" name="TextBox 2">
            <a:extLst>
              <a:ext uri="{FF2B5EF4-FFF2-40B4-BE49-F238E27FC236}">
                <a16:creationId xmlns:a16="http://schemas.microsoft.com/office/drawing/2014/main" id="{96D75FA7-665F-FC65-F883-383121F851D7}"/>
              </a:ext>
            </a:extLst>
          </p:cNvPr>
          <p:cNvSpPr txBox="1"/>
          <p:nvPr/>
        </p:nvSpPr>
        <p:spPr>
          <a:xfrm>
            <a:off x="186519" y="6354063"/>
            <a:ext cx="10194878" cy="307777"/>
          </a:xfrm>
          <a:prstGeom prst="rect">
            <a:avLst/>
          </a:prstGeom>
          <a:noFill/>
        </p:spPr>
        <p:txBody>
          <a:bodyPr wrap="square">
            <a:spAutoFit/>
          </a:bodyPr>
          <a:lstStyle/>
          <a:p>
            <a:r>
              <a:rPr lang="en-US" sz="1400" dirty="0"/>
              <a:t>https://support.microsoft.com/en-us/office/sqrt-function-654975c2-05c4-4831-9a24-2c65e4040fdf</a:t>
            </a:r>
          </a:p>
        </p:txBody>
      </p:sp>
      <p:sp>
        <p:nvSpPr>
          <p:cNvPr id="2" name="TextBox 1">
            <a:extLst>
              <a:ext uri="{FF2B5EF4-FFF2-40B4-BE49-F238E27FC236}">
                <a16:creationId xmlns:a16="http://schemas.microsoft.com/office/drawing/2014/main" id="{F7459C0F-F457-48C6-9C69-59771357D91D}"/>
              </a:ext>
            </a:extLst>
          </p:cNvPr>
          <p:cNvSpPr txBox="1"/>
          <p:nvPr/>
        </p:nvSpPr>
        <p:spPr>
          <a:xfrm>
            <a:off x="347240" y="1181720"/>
            <a:ext cx="6193613" cy="55874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Some always have the same number</a:t>
            </a:r>
          </a:p>
        </p:txBody>
      </p:sp>
      <p:pic>
        <p:nvPicPr>
          <p:cNvPr id="5" name="Picture 4">
            <a:extLst>
              <a:ext uri="{FF2B5EF4-FFF2-40B4-BE49-F238E27FC236}">
                <a16:creationId xmlns:a16="http://schemas.microsoft.com/office/drawing/2014/main" id="{B6A51016-627B-1BBF-3EB7-3FD918571B28}"/>
              </a:ext>
            </a:extLst>
          </p:cNvPr>
          <p:cNvPicPr>
            <a:picLocks noChangeAspect="1"/>
          </p:cNvPicPr>
          <p:nvPr/>
        </p:nvPicPr>
        <p:blipFill>
          <a:blip r:embed="rId4"/>
          <a:stretch>
            <a:fillRect/>
          </a:stretch>
        </p:blipFill>
        <p:spPr>
          <a:xfrm>
            <a:off x="4667533" y="1945953"/>
            <a:ext cx="4905651" cy="4053012"/>
          </a:xfrm>
          <a:prstGeom prst="rect">
            <a:avLst/>
          </a:prstGeom>
        </p:spPr>
      </p:pic>
    </p:spTree>
    <p:extLst>
      <p:ext uri="{BB962C8B-B14F-4D97-AF65-F5344CB8AC3E}">
        <p14:creationId xmlns:p14="http://schemas.microsoft.com/office/powerpoint/2010/main" val="2052393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Not all functions are defined equal…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3" name="TextBox 2">
            <a:extLst>
              <a:ext uri="{FF2B5EF4-FFF2-40B4-BE49-F238E27FC236}">
                <a16:creationId xmlns:a16="http://schemas.microsoft.com/office/drawing/2014/main" id="{96D75FA7-665F-FC65-F883-383121F851D7}"/>
              </a:ext>
            </a:extLst>
          </p:cNvPr>
          <p:cNvSpPr txBox="1"/>
          <p:nvPr/>
        </p:nvSpPr>
        <p:spPr>
          <a:xfrm>
            <a:off x="186519" y="6354063"/>
            <a:ext cx="10194878" cy="307777"/>
          </a:xfrm>
          <a:prstGeom prst="rect">
            <a:avLst/>
          </a:prstGeom>
          <a:noFill/>
        </p:spPr>
        <p:txBody>
          <a:bodyPr wrap="square">
            <a:spAutoFit/>
          </a:bodyPr>
          <a:lstStyle/>
          <a:p>
            <a:r>
              <a:rPr lang="en-US" sz="1400" dirty="0"/>
              <a:t>https://support.microsoft.com/en-us/office/vlookup-function-0bbc8083-26fe-4963-8ab8-93a18ad188a1</a:t>
            </a:r>
          </a:p>
        </p:txBody>
      </p:sp>
      <p:sp>
        <p:nvSpPr>
          <p:cNvPr id="2" name="TextBox 1">
            <a:extLst>
              <a:ext uri="{FF2B5EF4-FFF2-40B4-BE49-F238E27FC236}">
                <a16:creationId xmlns:a16="http://schemas.microsoft.com/office/drawing/2014/main" id="{F7459C0F-F457-48C6-9C69-59771357D91D}"/>
              </a:ext>
            </a:extLst>
          </p:cNvPr>
          <p:cNvSpPr txBox="1"/>
          <p:nvPr/>
        </p:nvSpPr>
        <p:spPr>
          <a:xfrm>
            <a:off x="347240" y="1181720"/>
            <a:ext cx="6193613" cy="105426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Some have optional and default arguments</a:t>
            </a:r>
          </a:p>
        </p:txBody>
      </p:sp>
      <p:pic>
        <p:nvPicPr>
          <p:cNvPr id="5" name="Picture 4">
            <a:extLst>
              <a:ext uri="{FF2B5EF4-FFF2-40B4-BE49-F238E27FC236}">
                <a16:creationId xmlns:a16="http://schemas.microsoft.com/office/drawing/2014/main" id="{05F3E9A0-2168-7A2A-47FD-5D890AA77695}"/>
              </a:ext>
            </a:extLst>
          </p:cNvPr>
          <p:cNvPicPr>
            <a:picLocks noChangeAspect="1"/>
          </p:cNvPicPr>
          <p:nvPr/>
        </p:nvPicPr>
        <p:blipFill>
          <a:blip r:embed="rId4"/>
          <a:stretch>
            <a:fillRect/>
          </a:stretch>
        </p:blipFill>
        <p:spPr>
          <a:xfrm>
            <a:off x="4385549" y="2053588"/>
            <a:ext cx="6948903" cy="2836860"/>
          </a:xfrm>
          <a:prstGeom prst="rect">
            <a:avLst/>
          </a:prstGeom>
        </p:spPr>
      </p:pic>
    </p:spTree>
    <p:extLst>
      <p:ext uri="{BB962C8B-B14F-4D97-AF65-F5344CB8AC3E}">
        <p14:creationId xmlns:p14="http://schemas.microsoft.com/office/powerpoint/2010/main" val="2525394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Not all functions are defined equal…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3" name="TextBox 2">
            <a:extLst>
              <a:ext uri="{FF2B5EF4-FFF2-40B4-BE49-F238E27FC236}">
                <a16:creationId xmlns:a16="http://schemas.microsoft.com/office/drawing/2014/main" id="{96D75FA7-665F-FC65-F883-383121F851D7}"/>
              </a:ext>
            </a:extLst>
          </p:cNvPr>
          <p:cNvSpPr txBox="1"/>
          <p:nvPr/>
        </p:nvSpPr>
        <p:spPr>
          <a:xfrm>
            <a:off x="186519" y="6354063"/>
            <a:ext cx="10194878" cy="307777"/>
          </a:xfrm>
          <a:prstGeom prst="rect">
            <a:avLst/>
          </a:prstGeom>
          <a:noFill/>
        </p:spPr>
        <p:txBody>
          <a:bodyPr wrap="square">
            <a:spAutoFit/>
          </a:bodyPr>
          <a:lstStyle/>
          <a:p>
            <a:r>
              <a:rPr lang="en-US" sz="1400" dirty="0"/>
              <a:t>https://support.microsoft.com/en-us/office/sumifs-function-c9e748f5-7ea7-455d-9406-611cebce642b</a:t>
            </a:r>
          </a:p>
        </p:txBody>
      </p:sp>
      <p:sp>
        <p:nvSpPr>
          <p:cNvPr id="2" name="TextBox 1">
            <a:extLst>
              <a:ext uri="{FF2B5EF4-FFF2-40B4-BE49-F238E27FC236}">
                <a16:creationId xmlns:a16="http://schemas.microsoft.com/office/drawing/2014/main" id="{F7459C0F-F457-48C6-9C69-59771357D91D}"/>
              </a:ext>
            </a:extLst>
          </p:cNvPr>
          <p:cNvSpPr txBox="1"/>
          <p:nvPr/>
        </p:nvSpPr>
        <p:spPr>
          <a:xfrm>
            <a:off x="347240" y="1181720"/>
            <a:ext cx="6193613" cy="105426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Some have an infinite number (which can be optional!)</a:t>
            </a:r>
          </a:p>
        </p:txBody>
      </p:sp>
      <p:pic>
        <p:nvPicPr>
          <p:cNvPr id="5" name="Picture 4">
            <a:extLst>
              <a:ext uri="{FF2B5EF4-FFF2-40B4-BE49-F238E27FC236}">
                <a16:creationId xmlns:a16="http://schemas.microsoft.com/office/drawing/2014/main" id="{39B9B563-E303-8270-5491-C9D4E67185DF}"/>
              </a:ext>
            </a:extLst>
          </p:cNvPr>
          <p:cNvPicPr>
            <a:picLocks noChangeAspect="1"/>
          </p:cNvPicPr>
          <p:nvPr/>
        </p:nvPicPr>
        <p:blipFill>
          <a:blip r:embed="rId4"/>
          <a:stretch>
            <a:fillRect/>
          </a:stretch>
        </p:blipFill>
        <p:spPr>
          <a:xfrm>
            <a:off x="5526695" y="1533098"/>
            <a:ext cx="5445558" cy="4583640"/>
          </a:xfrm>
          <a:prstGeom prst="rect">
            <a:avLst/>
          </a:prstGeom>
        </p:spPr>
      </p:pic>
    </p:spTree>
    <p:extLst>
      <p:ext uri="{BB962C8B-B14F-4D97-AF65-F5344CB8AC3E}">
        <p14:creationId xmlns:p14="http://schemas.microsoft.com/office/powerpoint/2010/main" val="967218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6295057"/>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Exercises</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ea typeface="Consolas"/>
                <a:cs typeface="Consolas"/>
                <a:sym typeface="Consolas"/>
              </a:rPr>
              <a:t>T/F: Every Excel formula/function must begin with an </a:t>
            </a:r>
            <a:r>
              <a:rPr lang="en-US" sz="2400" dirty="0">
                <a:solidFill>
                  <a:srgbClr val="C00000"/>
                </a:solidFill>
                <a:latin typeface="Consolas" panose="020B0609020204030204" pitchFamily="49" charset="0"/>
                <a:ea typeface="Consolas"/>
                <a:cs typeface="Consolas"/>
                <a:sym typeface="Consolas"/>
              </a:rPr>
              <a:t>=</a:t>
            </a:r>
            <a:r>
              <a:rPr lang="en-US" sz="2400" dirty="0">
                <a:solidFill>
                  <a:srgbClr val="C00000"/>
                </a:solidFill>
                <a:latin typeface="Pragmatica" panose="020B0403040502020204"/>
                <a:ea typeface="Consolas"/>
                <a:cs typeface="Consolas"/>
                <a:sym typeface="Consolas"/>
              </a:rPr>
              <a:t> sign.</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Are the following formulas or functions:</a:t>
            </a:r>
          </a:p>
          <a:p>
            <a:pPr marL="914400" lvl="1" indent="-355600">
              <a:lnSpc>
                <a:spcPct val="115000"/>
              </a:lnSpc>
              <a:buClr>
                <a:srgbClr val="C00000"/>
              </a:buClr>
              <a:buSzPts val="2000"/>
              <a:buFont typeface="Arial" panose="020B0604020202020204" pitchFamily="34" charset="0"/>
              <a:buChar char="•"/>
            </a:pPr>
            <a:r>
              <a:rPr lang="en-US" sz="2400" dirty="0">
                <a:solidFill>
                  <a:srgbClr val="C00000"/>
                </a:solidFill>
                <a:latin typeface="Consolas" panose="020B0609020204030204" pitchFamily="49" charset="0"/>
              </a:rPr>
              <a:t>ABS(-10)</a:t>
            </a:r>
          </a:p>
          <a:p>
            <a:pPr marL="914400" lvl="1" indent="-355600">
              <a:lnSpc>
                <a:spcPct val="115000"/>
              </a:lnSpc>
              <a:buClr>
                <a:srgbClr val="C00000"/>
              </a:buClr>
              <a:buSzPts val="2000"/>
              <a:buFont typeface="Arial" panose="020B0604020202020204" pitchFamily="34" charset="0"/>
              <a:buChar char="•"/>
            </a:pPr>
            <a:r>
              <a:rPr lang="en-US" sz="2400" dirty="0">
                <a:solidFill>
                  <a:srgbClr val="C00000"/>
                </a:solidFill>
                <a:latin typeface="Consolas" panose="020B0609020204030204" pitchFamily="49" charset="0"/>
              </a:rPr>
              <a:t>B4&lt;B3</a:t>
            </a:r>
          </a:p>
          <a:p>
            <a:pPr marL="914400" lvl="1" indent="-355600">
              <a:lnSpc>
                <a:spcPct val="115000"/>
              </a:lnSpc>
              <a:buClr>
                <a:srgbClr val="C00000"/>
              </a:buClr>
              <a:buSzPts val="2000"/>
              <a:buFont typeface="Arial" panose="020B0604020202020204" pitchFamily="34" charset="0"/>
              <a:buChar char="•"/>
            </a:pPr>
            <a:r>
              <a:rPr lang="en-US" sz="2400" dirty="0">
                <a:solidFill>
                  <a:srgbClr val="C00000"/>
                </a:solidFill>
                <a:latin typeface="Consolas" panose="020B0609020204030204" pitchFamily="49" charset="0"/>
              </a:rPr>
              <a:t>SQRT(10*2)</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What is the A4 in the following function called? </a:t>
            </a:r>
          </a:p>
          <a:p>
            <a:pPr marL="914400" lvl="1" indent="-355600">
              <a:lnSpc>
                <a:spcPct val="115000"/>
              </a:lnSpc>
              <a:buClr>
                <a:srgbClr val="C00000"/>
              </a:buClr>
              <a:buSzPts val="2000"/>
              <a:buFont typeface="Arial" panose="020B0604020202020204" pitchFamily="34" charset="0"/>
              <a:buChar char="•"/>
            </a:pPr>
            <a:r>
              <a:rPr lang="en-US" sz="2400" dirty="0">
                <a:solidFill>
                  <a:srgbClr val="C00000"/>
                </a:solidFill>
                <a:latin typeface="Consolas" panose="020B0609020204030204" pitchFamily="49" charset="0"/>
                <a:ea typeface="Consolas"/>
                <a:cs typeface="Consolas"/>
                <a:sym typeface="Consolas"/>
              </a:rPr>
              <a:t>FORMULATEXT(A4)</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797489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3945696"/>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count-v-</a:t>
            </a:r>
            <a:r>
              <a:rPr lang="en-US" sz="2400" dirty="0" err="1">
                <a:solidFill>
                  <a:srgbClr val="C00000"/>
                </a:solidFill>
                <a:latin typeface="Consolas" panose="020B0609020204030204" pitchFamily="49" charset="0"/>
                <a:ea typeface="Consolas"/>
                <a:cs typeface="Consolas"/>
                <a:sym typeface="Consolas"/>
              </a:rPr>
              <a:t>counta</a:t>
            </a:r>
            <a:endParaRPr lang="en-US" sz="2400" dirty="0">
              <a:solidFill>
                <a:srgbClr val="C00000"/>
              </a:solidFill>
              <a:latin typeface="Consolas" panose="020B0609020204030204" pitchFamily="49" charset="0"/>
              <a:ea typeface="Consolas"/>
              <a:cs typeface="Consolas"/>
              <a:sym typeface="Consolas"/>
            </a:endParaRP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Using the Insert Function menu:</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Find the results of </a:t>
            </a:r>
            <a:r>
              <a:rPr lang="en-US" sz="2400" dirty="0">
                <a:solidFill>
                  <a:srgbClr val="C00000"/>
                </a:solidFill>
                <a:latin typeface="Consolas" panose="020B0609020204030204" pitchFamily="49" charset="0"/>
                <a:ea typeface="Consolas"/>
                <a:cs typeface="Consolas"/>
                <a:sym typeface="Consolas"/>
              </a:rPr>
              <a:t>COUNT()</a:t>
            </a:r>
            <a:r>
              <a:rPr lang="en-US" sz="2400" dirty="0">
                <a:solidFill>
                  <a:srgbClr val="C00000"/>
                </a:solidFill>
                <a:latin typeface="Pragmatica" panose="020B0403040502020204"/>
                <a:ea typeface="Consolas"/>
                <a:cs typeface="Consolas"/>
                <a:sym typeface="Consolas"/>
              </a:rPr>
              <a:t> vs </a:t>
            </a:r>
            <a:r>
              <a:rPr lang="en-US" sz="2400" dirty="0">
                <a:solidFill>
                  <a:srgbClr val="C00000"/>
                </a:solidFill>
                <a:latin typeface="Consolas" panose="020B0609020204030204" pitchFamily="49" charset="0"/>
                <a:ea typeface="Consolas"/>
                <a:cs typeface="Consolas"/>
                <a:sym typeface="Consolas"/>
              </a:rPr>
              <a:t>COUNTA()</a:t>
            </a:r>
            <a:r>
              <a:rPr lang="en-US" sz="2400" dirty="0">
                <a:solidFill>
                  <a:srgbClr val="C00000"/>
                </a:solidFill>
                <a:latin typeface="Pragmatica" panose="020B0403040502020204"/>
                <a:ea typeface="Consolas"/>
                <a:cs typeface="Consolas"/>
                <a:sym typeface="Consolas"/>
              </a:rPr>
              <a:t> for cells </a:t>
            </a:r>
            <a:r>
              <a:rPr lang="en-US" sz="2400" dirty="0">
                <a:solidFill>
                  <a:srgbClr val="C00000"/>
                </a:solidFill>
                <a:latin typeface="Consolas" panose="020B0609020204030204" pitchFamily="49" charset="0"/>
                <a:ea typeface="Consolas"/>
                <a:cs typeface="Consolas"/>
                <a:sym typeface="Consolas"/>
              </a:rPr>
              <a:t>A1-A6</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pic>
        <p:nvPicPr>
          <p:cNvPr id="6" name="Picture 5">
            <a:extLst>
              <a:ext uri="{FF2B5EF4-FFF2-40B4-BE49-F238E27FC236}">
                <a16:creationId xmlns:a16="http://schemas.microsoft.com/office/drawing/2014/main" id="{9FB665B2-4ABA-AB72-526A-A4B3985E8992}"/>
              </a:ext>
            </a:extLst>
          </p:cNvPr>
          <p:cNvPicPr>
            <a:picLocks noChangeAspect="1"/>
          </p:cNvPicPr>
          <p:nvPr/>
        </p:nvPicPr>
        <p:blipFill>
          <a:blip r:embed="rId3"/>
          <a:stretch>
            <a:fillRect/>
          </a:stretch>
        </p:blipFill>
        <p:spPr>
          <a:xfrm>
            <a:off x="6728347" y="1200923"/>
            <a:ext cx="5418063" cy="2162056"/>
          </a:xfrm>
          <a:prstGeom prst="rect">
            <a:avLst/>
          </a:prstGeom>
        </p:spPr>
      </p:pic>
    </p:spTree>
    <p:extLst>
      <p:ext uri="{BB962C8B-B14F-4D97-AF65-F5344CB8AC3E}">
        <p14:creationId xmlns:p14="http://schemas.microsoft.com/office/powerpoint/2010/main" val="2326436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000343"/>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Exercise</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Learn &amp; teach a new function!</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Peruse the Insert Function menu to find an unfamiliar function</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Test, evaluate &amp; demonstrate it to class</a:t>
            </a:r>
          </a:p>
          <a:p>
            <a:pPr marL="438150" lvl="0" indent="-342900">
              <a:lnSpc>
                <a:spcPct val="115000"/>
              </a:lnSpc>
              <a:spcBef>
                <a:spcPts val="750"/>
              </a:spcBef>
              <a:buClr>
                <a:srgbClr val="C00000"/>
              </a:buClr>
              <a:buSzPts val="2100"/>
              <a:buFont typeface="Arial" panose="020B0604020202020204" pitchFamily="34" charset="0"/>
              <a:buChar char="•"/>
            </a:pPr>
            <a:endParaRPr lang="en-US" sz="2400" dirty="0">
              <a:solidFill>
                <a:srgbClr val="C00000"/>
              </a:solidFill>
              <a:latin typeface="Pragmatica" panose="020B0403040502020204"/>
              <a:ea typeface="Consolas"/>
              <a:cs typeface="Consolas"/>
              <a:sym typeface="Consolas"/>
            </a:endParaRPr>
          </a:p>
          <a:p>
            <a:pPr marL="95250" lvl="0">
              <a:lnSpc>
                <a:spcPct val="115000"/>
              </a:lnSpc>
              <a:spcBef>
                <a:spcPts val="750"/>
              </a:spcBef>
              <a:buClr>
                <a:srgbClr val="C00000"/>
              </a:buClr>
              <a:buSzPts val="2100"/>
            </a:pPr>
            <a:r>
              <a:rPr lang="en-US" sz="2400" i="1" dirty="0">
                <a:solidFill>
                  <a:srgbClr val="C00000"/>
                </a:solidFill>
                <a:latin typeface="Pragmatica" panose="020B0403040502020204"/>
                <a:ea typeface="Consolas"/>
                <a:cs typeface="Consolas"/>
                <a:sym typeface="Consolas"/>
              </a:rPr>
              <a:t>There are over 450 functions in Excel</a:t>
            </a:r>
            <a:endParaRPr lang="en-US" sz="2400" i="1"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021726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Hi, I’m George</a:t>
            </a:r>
          </a:p>
        </p:txBody>
      </p:sp>
      <p:pic>
        <p:nvPicPr>
          <p:cNvPr id="3" name="Picture 4" descr="Advancing into Analytics Cover Image">
            <a:extLst>
              <a:ext uri="{FF2B5EF4-FFF2-40B4-BE49-F238E27FC236}">
                <a16:creationId xmlns:a16="http://schemas.microsoft.com/office/drawing/2014/main" id="{588F684B-18EF-D76C-5F7B-15E4BAD606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8155" y="350009"/>
            <a:ext cx="2830945" cy="36975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ree photos of Cleveland">
            <a:extLst>
              <a:ext uri="{FF2B5EF4-FFF2-40B4-BE49-F238E27FC236}">
                <a16:creationId xmlns:a16="http://schemas.microsoft.com/office/drawing/2014/main" id="{CBA53EEE-E3E1-D99E-A4DC-1C4DD2E6CE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461" y="1979206"/>
            <a:ext cx="3690239" cy="24563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10;&#10;Description automatically generated">
            <a:extLst>
              <a:ext uri="{FF2B5EF4-FFF2-40B4-BE49-F238E27FC236}">
                <a16:creationId xmlns:a16="http://schemas.microsoft.com/office/drawing/2014/main" id="{97E0F267-87DF-961E-1FAA-47FD4F27A5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2460" y="4001797"/>
            <a:ext cx="4965539" cy="3641787"/>
          </a:xfrm>
          <a:prstGeom prst="rect">
            <a:avLst/>
          </a:prstGeom>
        </p:spPr>
      </p:pic>
    </p:spTree>
    <p:extLst>
      <p:ext uri="{BB962C8B-B14F-4D97-AF65-F5344CB8AC3E}">
        <p14:creationId xmlns:p14="http://schemas.microsoft.com/office/powerpoint/2010/main" val="166785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661275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2. Named ranges and tables</a:t>
            </a:r>
          </a:p>
        </p:txBody>
      </p:sp>
    </p:spTree>
    <p:extLst>
      <p:ext uri="{BB962C8B-B14F-4D97-AF65-F5344CB8AC3E}">
        <p14:creationId xmlns:p14="http://schemas.microsoft.com/office/powerpoint/2010/main" val="2305170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How can we avoid this? </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Picture 3">
            <a:extLst>
              <a:ext uri="{FF2B5EF4-FFF2-40B4-BE49-F238E27FC236}">
                <a16:creationId xmlns:a16="http://schemas.microsoft.com/office/drawing/2014/main" id="{8E48D1A1-3EFB-D1A8-9A51-E8471193D665}"/>
              </a:ext>
            </a:extLst>
          </p:cNvPr>
          <p:cNvPicPr>
            <a:picLocks noChangeAspect="1"/>
          </p:cNvPicPr>
          <p:nvPr/>
        </p:nvPicPr>
        <p:blipFill>
          <a:blip r:embed="rId4"/>
          <a:stretch>
            <a:fillRect/>
          </a:stretch>
        </p:blipFill>
        <p:spPr>
          <a:xfrm>
            <a:off x="1441260" y="1239315"/>
            <a:ext cx="8572500" cy="4943475"/>
          </a:xfrm>
          <a:prstGeom prst="rect">
            <a:avLst/>
          </a:prstGeom>
        </p:spPr>
      </p:pic>
    </p:spTree>
    <p:extLst>
      <p:ext uri="{BB962C8B-B14F-4D97-AF65-F5344CB8AC3E}">
        <p14:creationId xmlns:p14="http://schemas.microsoft.com/office/powerpoint/2010/main" val="1949292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3520964"/>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references</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Relative vs absolute references</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Creating named ranges</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553140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343273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Exercise</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ranges-practice</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Name the range</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Find the average ______</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sym typeface="Consolas"/>
              </a:rPr>
              <a:t>Delete the range? </a:t>
            </a:r>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722144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446977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8 reasons to LOVE Excel tables</a:t>
            </a:r>
          </a:p>
        </p:txBody>
      </p:sp>
    </p:spTree>
    <p:extLst>
      <p:ext uri="{BB962C8B-B14F-4D97-AF65-F5344CB8AC3E}">
        <p14:creationId xmlns:p14="http://schemas.microsoft.com/office/powerpoint/2010/main" val="4027644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2993640"/>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count-v-</a:t>
            </a:r>
            <a:r>
              <a:rPr lang="en-US" sz="2400" dirty="0" err="1">
                <a:solidFill>
                  <a:srgbClr val="C00000"/>
                </a:solidFill>
                <a:latin typeface="Consolas" panose="020B0609020204030204" pitchFamily="49" charset="0"/>
                <a:ea typeface="Consolas"/>
                <a:cs typeface="Consolas"/>
                <a:sym typeface="Consolas"/>
              </a:rPr>
              <a:t>counta</a:t>
            </a:r>
            <a:endParaRPr lang="en-US" sz="2400" dirty="0">
              <a:solidFill>
                <a:srgbClr val="C00000"/>
              </a:solidFill>
              <a:latin typeface="Consolas" panose="020B0609020204030204" pitchFamily="49" charset="0"/>
              <a:ea typeface="Consolas"/>
              <a:cs typeface="Consolas"/>
              <a:sym typeface="Consolas"/>
            </a:endParaRP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Why use (and love) Excel tables? </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4037481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3. Conditional logic &amp; formulas</a:t>
            </a:r>
          </a:p>
        </p:txBody>
      </p:sp>
    </p:spTree>
    <p:extLst>
      <p:ext uri="{BB962C8B-B14F-4D97-AF65-F5344CB8AC3E}">
        <p14:creationId xmlns:p14="http://schemas.microsoft.com/office/powerpoint/2010/main" val="3144705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IF() statements can only go 2 ways…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4" name="Diagram 3">
            <a:extLst>
              <a:ext uri="{FF2B5EF4-FFF2-40B4-BE49-F238E27FC236}">
                <a16:creationId xmlns:a16="http://schemas.microsoft.com/office/drawing/2014/main" id="{281AC0B7-562F-A49A-825E-12804094237A}"/>
              </a:ext>
            </a:extLst>
          </p:cNvPr>
          <p:cNvGraphicFramePr/>
          <p:nvPr>
            <p:extLst>
              <p:ext uri="{D42A27DB-BD31-4B8C-83A1-F6EECF244321}">
                <p14:modId xmlns:p14="http://schemas.microsoft.com/office/powerpoint/2010/main" val="1842112479"/>
              </p:ext>
            </p:extLst>
          </p:nvPr>
        </p:nvGraphicFramePr>
        <p:xfrm>
          <a:off x="1977409" y="121098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2246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938992"/>
          </a:xfrm>
          <a:prstGeom prst="rect">
            <a:avLst/>
          </a:prstGeom>
          <a:noFill/>
        </p:spPr>
        <p:txBody>
          <a:bodyPr wrap="square" rtlCol="0">
            <a:spAutoFit/>
          </a:bodyPr>
          <a:lstStyle/>
          <a:p>
            <a:r>
              <a:rPr lang="en-US" sz="6000" dirty="0">
                <a:latin typeface="Aliens &amp; cows" panose="00000500000000000000" pitchFamily="2" charset="0"/>
              </a:rPr>
              <a:t>Objectives for this session</a:t>
            </a:r>
          </a:p>
        </p:txBody>
      </p:sp>
      <p:sp>
        <p:nvSpPr>
          <p:cNvPr id="3" name="TextBox 2"/>
          <p:cNvSpPr txBox="1"/>
          <p:nvPr/>
        </p:nvSpPr>
        <p:spPr>
          <a:xfrm>
            <a:off x="347240" y="2127965"/>
            <a:ext cx="9595413"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Comfortably use formulas like SUMIFS and XLOOKUP</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Design and audit complex, nested formulas </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Look up data in an instant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830029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2993640"/>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movie-scores</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Which movies meet various criteria? </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124092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Avoiding nested IF()s with IFS()</a:t>
            </a:r>
          </a:p>
        </p:txBody>
      </p:sp>
      <p:sp>
        <p:nvSpPr>
          <p:cNvPr id="3" name="TextBox 2"/>
          <p:cNvSpPr txBox="1"/>
          <p:nvPr/>
        </p:nvSpPr>
        <p:spPr>
          <a:xfrm>
            <a:off x="3749040" y="2127965"/>
            <a:ext cx="6193613" cy="1754968"/>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Slice and dice</a:t>
            </a:r>
          </a:p>
          <a:p>
            <a:pPr marL="457200" marR="190500" lvl="0" indent="-381000">
              <a:lnSpc>
                <a:spcPct val="115000"/>
              </a:lnSpc>
              <a:spcBef>
                <a:spcPts val="800"/>
              </a:spcBef>
              <a:buClr>
                <a:srgbClr val="CF3338"/>
              </a:buClr>
              <a:buSzPts val="2400"/>
              <a:buChar char="•"/>
            </a:pPr>
            <a:r>
              <a:rPr lang="en-US" sz="2800" dirty="0">
                <a:solidFill>
                  <a:srgbClr val="505050"/>
                </a:solidFill>
              </a:rPr>
              <a:t>Drill down/roll up</a:t>
            </a:r>
          </a:p>
          <a:p>
            <a:pPr marL="457200" marR="190500" lvl="0" indent="-381000">
              <a:lnSpc>
                <a:spcPct val="115000"/>
              </a:lnSpc>
              <a:spcBef>
                <a:spcPts val="800"/>
              </a:spcBef>
              <a:buClr>
                <a:srgbClr val="CF3338"/>
              </a:buClr>
              <a:buSzPts val="2400"/>
              <a:buChar char="•"/>
            </a:pPr>
            <a:r>
              <a:rPr lang="en-US" sz="2800" dirty="0">
                <a:solidFill>
                  <a:srgbClr val="505050"/>
                </a:solidFill>
              </a:rPr>
              <a:t>Pivot/Unpivot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203757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4. Dynamic arrays</a:t>
            </a:r>
          </a:p>
        </p:txBody>
      </p:sp>
    </p:spTree>
    <p:extLst>
      <p:ext uri="{BB962C8B-B14F-4D97-AF65-F5344CB8AC3E}">
        <p14:creationId xmlns:p14="http://schemas.microsoft.com/office/powerpoint/2010/main" val="707294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5. LET(), LAMBDA() and the future of Excel</a:t>
            </a:r>
          </a:p>
        </p:txBody>
      </p:sp>
    </p:spTree>
    <p:extLst>
      <p:ext uri="{BB962C8B-B14F-4D97-AF65-F5344CB8AC3E}">
        <p14:creationId xmlns:p14="http://schemas.microsoft.com/office/powerpoint/2010/main" val="2807702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4. Formula design &amp; audit</a:t>
            </a:r>
          </a:p>
        </p:txBody>
      </p:sp>
    </p:spTree>
    <p:extLst>
      <p:ext uri="{BB962C8B-B14F-4D97-AF65-F5344CB8AC3E}">
        <p14:creationId xmlns:p14="http://schemas.microsoft.com/office/powerpoint/2010/main" val="3960229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How can we build more readable functions?</a:t>
            </a:r>
          </a:p>
        </p:txBody>
      </p:sp>
    </p:spTree>
    <p:extLst>
      <p:ext uri="{BB962C8B-B14F-4D97-AF65-F5344CB8AC3E}">
        <p14:creationId xmlns:p14="http://schemas.microsoft.com/office/powerpoint/2010/main" val="4041349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10293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readable</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Add white space</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Do not repeat yourself</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Ditch nested IF()s</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Don’t fear the helper column</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No hard codes</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608200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How can we audit formulas?</a:t>
            </a:r>
          </a:p>
        </p:txBody>
      </p:sp>
    </p:spTree>
    <p:extLst>
      <p:ext uri="{BB962C8B-B14F-4D97-AF65-F5344CB8AC3E}">
        <p14:creationId xmlns:p14="http://schemas.microsoft.com/office/powerpoint/2010/main" val="3931185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457561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audit</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Consolas" panose="020B0609020204030204" pitchFamily="49" charset="0"/>
                <a:ea typeface="Consolas"/>
                <a:cs typeface="Consolas"/>
                <a:sym typeface="Consolas"/>
              </a:rPr>
              <a:t>Ctrl + `</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Consolas" panose="020B0609020204030204" pitchFamily="49" charset="0"/>
                <a:ea typeface="Consolas"/>
                <a:cs typeface="Consolas"/>
                <a:sym typeface="Consolas"/>
              </a:rPr>
              <a:t>FORMULATEXT()</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Trace Dependents</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Consolas" panose="020B0609020204030204" pitchFamily="49" charset="0"/>
                <a:ea typeface="Consolas"/>
                <a:cs typeface="Consolas"/>
                <a:sym typeface="Consolas"/>
              </a:rPr>
              <a:t>F9</a:t>
            </a:r>
            <a:r>
              <a:rPr lang="en-US" sz="2400" dirty="0">
                <a:solidFill>
                  <a:srgbClr val="C00000"/>
                </a:solidFill>
                <a:latin typeface="Pragmatica" panose="020B0403040502020204"/>
                <a:ea typeface="Consolas"/>
                <a:cs typeface="Consolas"/>
                <a:sym typeface="Consolas"/>
              </a:rPr>
              <a:t> &amp; calculation options</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385818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1569660"/>
          </a:xfrm>
          <a:prstGeom prst="rect">
            <a:avLst/>
          </a:prstGeom>
          <a:noFill/>
        </p:spPr>
        <p:txBody>
          <a:bodyPr wrap="square" rtlCol="0">
            <a:spAutoFit/>
          </a:bodyPr>
          <a:lstStyle/>
          <a:p>
            <a:r>
              <a:rPr lang="en-US" sz="4800" dirty="0">
                <a:latin typeface="Aliens &amp; cows" panose="00000500000000000000" pitchFamily="2" charset="0"/>
              </a:rPr>
              <a:t>Every PivotTable operation is one of these… </a:t>
            </a:r>
          </a:p>
        </p:txBody>
      </p:sp>
      <p:sp>
        <p:nvSpPr>
          <p:cNvPr id="3" name="TextBox 2"/>
          <p:cNvSpPr txBox="1"/>
          <p:nvPr/>
        </p:nvSpPr>
        <p:spPr>
          <a:xfrm>
            <a:off x="3749040" y="2127965"/>
            <a:ext cx="6193613" cy="1754968"/>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Slice and dice</a:t>
            </a:r>
          </a:p>
          <a:p>
            <a:pPr marL="457200" marR="190500" lvl="0" indent="-381000">
              <a:lnSpc>
                <a:spcPct val="115000"/>
              </a:lnSpc>
              <a:spcBef>
                <a:spcPts val="800"/>
              </a:spcBef>
              <a:buClr>
                <a:srgbClr val="CF3338"/>
              </a:buClr>
              <a:buSzPts val="2400"/>
              <a:buChar char="•"/>
            </a:pPr>
            <a:r>
              <a:rPr lang="en-US" sz="2800" dirty="0">
                <a:solidFill>
                  <a:srgbClr val="505050"/>
                </a:solidFill>
              </a:rPr>
              <a:t>Drill down/roll up</a:t>
            </a:r>
          </a:p>
          <a:p>
            <a:pPr marL="457200" marR="190500" lvl="0" indent="-381000">
              <a:lnSpc>
                <a:spcPct val="115000"/>
              </a:lnSpc>
              <a:spcBef>
                <a:spcPts val="800"/>
              </a:spcBef>
              <a:buClr>
                <a:srgbClr val="CF3338"/>
              </a:buClr>
              <a:buSzPts val="2400"/>
              <a:buChar char="•"/>
            </a:pPr>
            <a:r>
              <a:rPr lang="en-US" sz="2800" dirty="0">
                <a:solidFill>
                  <a:srgbClr val="505050"/>
                </a:solidFill>
              </a:rPr>
              <a:t>Pivot/Unpivot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26" name="Picture 2" descr="Free photos of Oil">
            <a:extLst>
              <a:ext uri="{FF2B5EF4-FFF2-40B4-BE49-F238E27FC236}">
                <a16:creationId xmlns:a16="http://schemas.microsoft.com/office/drawing/2014/main" id="{97B14869-5420-E954-24EE-1A52A4A5D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29" y="2587213"/>
            <a:ext cx="2664599" cy="3996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586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428772" cy="1015663"/>
          </a:xfrm>
          <a:prstGeom prst="rect">
            <a:avLst/>
          </a:prstGeom>
          <a:noFill/>
        </p:spPr>
        <p:txBody>
          <a:bodyPr wrap="square" rtlCol="0">
            <a:spAutoFit/>
          </a:bodyPr>
          <a:lstStyle/>
          <a:p>
            <a:r>
              <a:rPr lang="en-US" sz="6000" dirty="0">
                <a:latin typeface="Aliens &amp; cows" panose="00000500000000000000" pitchFamily="2" charset="0"/>
              </a:rPr>
              <a:t>Sections</a:t>
            </a:r>
          </a:p>
        </p:txBody>
      </p:sp>
      <p:sp>
        <p:nvSpPr>
          <p:cNvPr id="3" name="TextBox 2"/>
          <p:cNvSpPr txBox="1"/>
          <p:nvPr/>
        </p:nvSpPr>
        <p:spPr>
          <a:xfrm>
            <a:off x="347240" y="2127965"/>
            <a:ext cx="9595413" cy="2246769"/>
          </a:xfrm>
          <a:prstGeom prst="rect">
            <a:avLst/>
          </a:prstGeom>
          <a:noFill/>
        </p:spPr>
        <p:txBody>
          <a:bodyPr wrap="square" rtlCol="0">
            <a:spAutoFit/>
          </a:bodyPr>
          <a:lstStyle/>
          <a:p>
            <a:pPr marL="514350" indent="-514350">
              <a:buClr>
                <a:srgbClr val="CF3338"/>
              </a:buClr>
              <a:buFont typeface="+mj-lt"/>
              <a:buAutoNum type="arabicPeriod"/>
            </a:pPr>
            <a:r>
              <a:rPr lang="en-US" sz="2800" dirty="0">
                <a:solidFill>
                  <a:srgbClr val="707070"/>
                </a:solidFill>
                <a:latin typeface="Pragmatica" panose="020B0403040502020204" pitchFamily="34" charset="0"/>
              </a:rPr>
              <a:t>Basics of formulas and functions</a:t>
            </a:r>
          </a:p>
          <a:p>
            <a:pPr marL="514350" indent="-514350">
              <a:buClr>
                <a:srgbClr val="CF3338"/>
              </a:buClr>
              <a:buFont typeface="+mj-lt"/>
              <a:buAutoNum type="arabicPeriod"/>
            </a:pPr>
            <a:r>
              <a:rPr lang="en-US" sz="2800" dirty="0">
                <a:solidFill>
                  <a:srgbClr val="707070"/>
                </a:solidFill>
                <a:latin typeface="Pragmatica" panose="020B0403040502020204" pitchFamily="34" charset="0"/>
              </a:rPr>
              <a:t>Formula design &amp; audit</a:t>
            </a:r>
          </a:p>
          <a:p>
            <a:pPr marL="514350" indent="-514350">
              <a:buClr>
                <a:srgbClr val="CF3338"/>
              </a:buClr>
              <a:buFont typeface="+mj-lt"/>
              <a:buAutoNum type="arabicPeriod"/>
            </a:pPr>
            <a:r>
              <a:rPr lang="en-US" sz="2800" dirty="0">
                <a:solidFill>
                  <a:srgbClr val="707070"/>
                </a:solidFill>
                <a:latin typeface="Pragmatica" panose="020B0403040502020204" pitchFamily="34" charset="0"/>
              </a:rPr>
              <a:t>Conditional logic &amp; formulas</a:t>
            </a:r>
          </a:p>
          <a:p>
            <a:pPr marL="514350" indent="-514350">
              <a:buClr>
                <a:srgbClr val="CF3338"/>
              </a:buClr>
              <a:buFont typeface="+mj-lt"/>
              <a:buAutoNum type="arabicPeriod"/>
            </a:pPr>
            <a:r>
              <a:rPr lang="en-US" sz="2800" dirty="0">
                <a:solidFill>
                  <a:srgbClr val="707070"/>
                </a:solidFill>
                <a:latin typeface="Pragmatica" panose="020B0403040502020204" pitchFamily="34" charset="0"/>
              </a:rPr>
              <a:t>Dynamic arrays</a:t>
            </a:r>
          </a:p>
          <a:p>
            <a:pPr marL="514350" indent="-514350">
              <a:buClr>
                <a:srgbClr val="CF3338"/>
              </a:buClr>
              <a:buFont typeface="+mj-lt"/>
              <a:buAutoNum type="arabicPeriod"/>
            </a:pPr>
            <a:r>
              <a:rPr lang="en-US" sz="2800" dirty="0">
                <a:solidFill>
                  <a:srgbClr val="707070"/>
                </a:solidFill>
                <a:latin typeface="Pragmatica" panose="020B0403040502020204" pitchFamily="34" charset="0"/>
              </a:rPr>
              <a:t>LET(), LAMBDA() and the future of Excel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4274752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3856184"/>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tips </a:t>
            </a:r>
            <a:r>
              <a:rPr lang="en-US" sz="2800" dirty="0">
                <a:solidFill>
                  <a:srgbClr val="CF3338"/>
                </a:solidFill>
                <a:latin typeface="Pragmatica" panose="020B0403040502020204" pitchFamily="34" charset="0"/>
              </a:rPr>
              <a:t>worksheet:</a:t>
            </a: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Get the total bill by day, then time</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Get the total bill for smokers only on Saturday and Sunday</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Get average tips by day for each group size</a:t>
            </a:r>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4784014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4183709"/>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r>
              <a:rPr lang="en-US" sz="2800" dirty="0">
                <a:solidFill>
                  <a:srgbClr val="CF3338"/>
                </a:solidFill>
                <a:latin typeface="Pragmatica" panose="020B0403040502020204" pitchFamily="34" charset="0"/>
              </a:rPr>
              <a:t>Using </a:t>
            </a:r>
            <a:r>
              <a:rPr lang="en-US" sz="2800" dirty="0">
                <a:solidFill>
                  <a:srgbClr val="CF3338"/>
                </a:solidFill>
                <a:latin typeface="Consolas" panose="020B0609020204030204" pitchFamily="49" charset="0"/>
              </a:rPr>
              <a:t>wholesale-customers</a:t>
            </a:r>
            <a:r>
              <a:rPr lang="en-US" sz="2800" dirty="0">
                <a:solidFill>
                  <a:srgbClr val="CF3338"/>
                </a:solidFill>
                <a:latin typeface="Pragmatica" panose="020B0403040502020204" pitchFamily="34" charset="0"/>
              </a:rPr>
              <a:t> worksheet:</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Get the total sum of sales by Region, then Channel</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498493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What makes data “Pivot”-ready? </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Picture 3">
            <a:extLst>
              <a:ext uri="{FF2B5EF4-FFF2-40B4-BE49-F238E27FC236}">
                <a16:creationId xmlns:a16="http://schemas.microsoft.com/office/drawing/2014/main" id="{81048157-9FEE-C016-5CB4-2C3AE5FF6CFE}"/>
              </a:ext>
            </a:extLst>
          </p:cNvPr>
          <p:cNvPicPr>
            <a:picLocks noChangeAspect="1"/>
          </p:cNvPicPr>
          <p:nvPr/>
        </p:nvPicPr>
        <p:blipFill>
          <a:blip r:embed="rId4"/>
          <a:stretch>
            <a:fillRect/>
          </a:stretch>
        </p:blipFill>
        <p:spPr>
          <a:xfrm>
            <a:off x="1894347" y="3345686"/>
            <a:ext cx="7439892" cy="2998668"/>
          </a:xfrm>
          <a:prstGeom prst="rect">
            <a:avLst/>
          </a:prstGeom>
        </p:spPr>
      </p:pic>
      <p:sp>
        <p:nvSpPr>
          <p:cNvPr id="5" name="TextBox 4">
            <a:extLst>
              <a:ext uri="{FF2B5EF4-FFF2-40B4-BE49-F238E27FC236}">
                <a16:creationId xmlns:a16="http://schemas.microsoft.com/office/drawing/2014/main" id="{E6387811-4F0E-B40E-9FBC-65A81E1411FB}"/>
              </a:ext>
            </a:extLst>
          </p:cNvPr>
          <p:cNvSpPr txBox="1"/>
          <p:nvPr/>
        </p:nvSpPr>
        <p:spPr>
          <a:xfrm>
            <a:off x="295835" y="1271570"/>
            <a:ext cx="8589981" cy="1754968"/>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Each variable is in its own column </a:t>
            </a:r>
          </a:p>
          <a:p>
            <a:pPr marL="457200" marR="190500" lvl="0" indent="-381000">
              <a:lnSpc>
                <a:spcPct val="115000"/>
              </a:lnSpc>
              <a:spcBef>
                <a:spcPts val="800"/>
              </a:spcBef>
              <a:buClr>
                <a:srgbClr val="CF3338"/>
              </a:buClr>
              <a:buSzPts val="2400"/>
              <a:buChar char="•"/>
            </a:pPr>
            <a:r>
              <a:rPr lang="en-US" sz="2800" dirty="0">
                <a:solidFill>
                  <a:srgbClr val="505050"/>
                </a:solidFill>
              </a:rPr>
              <a:t>Each observation is in its own row</a:t>
            </a:r>
          </a:p>
          <a:p>
            <a:pPr marL="457200" marR="190500" lvl="0" indent="-381000">
              <a:lnSpc>
                <a:spcPct val="115000"/>
              </a:lnSpc>
              <a:spcBef>
                <a:spcPts val="800"/>
              </a:spcBef>
              <a:buClr>
                <a:srgbClr val="CF3338"/>
              </a:buClr>
              <a:buSzPts val="2400"/>
              <a:buChar char="•"/>
            </a:pPr>
            <a:r>
              <a:rPr lang="en-US" sz="2800" dirty="0">
                <a:solidFill>
                  <a:srgbClr val="505050"/>
                </a:solidFill>
              </a:rPr>
              <a:t>Every cell is an observation-variable intersection </a:t>
            </a:r>
          </a:p>
        </p:txBody>
      </p:sp>
    </p:spTree>
    <p:extLst>
      <p:ext uri="{BB962C8B-B14F-4D97-AF65-F5344CB8AC3E}">
        <p14:creationId xmlns:p14="http://schemas.microsoft.com/office/powerpoint/2010/main" val="4040772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230393" cy="1015663"/>
          </a:xfrm>
          <a:prstGeom prst="rect">
            <a:avLst/>
          </a:prstGeom>
          <a:noFill/>
        </p:spPr>
        <p:txBody>
          <a:bodyPr wrap="square" rtlCol="0">
            <a:spAutoFit/>
          </a:bodyPr>
          <a:lstStyle/>
          <a:p>
            <a:r>
              <a:rPr lang="en-US" sz="6000" dirty="0">
                <a:latin typeface="Aliens &amp; cows" panose="00000500000000000000" pitchFamily="2" charset="0"/>
              </a:rPr>
              <a:t>I’m guessing you want work</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Picture 2" descr="Chart of number of data jobs mentioning each skill">
            <a:extLst>
              <a:ext uri="{FF2B5EF4-FFF2-40B4-BE49-F238E27FC236}">
                <a16:creationId xmlns:a16="http://schemas.microsoft.com/office/drawing/2014/main" id="{A3D80E7C-3282-41A9-91DB-F202ED980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112" y="1310192"/>
            <a:ext cx="6569775" cy="42376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3F22D05-8667-488C-B429-1A3067C94ABB}"/>
              </a:ext>
            </a:extLst>
          </p:cNvPr>
          <p:cNvSpPr txBox="1"/>
          <p:nvPr/>
        </p:nvSpPr>
        <p:spPr>
          <a:xfrm>
            <a:off x="76631" y="6202837"/>
            <a:ext cx="9304256" cy="923330"/>
          </a:xfrm>
          <a:prstGeom prst="rect">
            <a:avLst/>
          </a:prstGeom>
          <a:noFill/>
        </p:spPr>
        <p:txBody>
          <a:bodyPr wrap="square" rtlCol="0">
            <a:spAutoFit/>
          </a:bodyPr>
          <a:lstStyle/>
          <a:p>
            <a:r>
              <a:rPr lang="en-US" dirty="0">
                <a:latin typeface="Pragmatica" panose="020B0403040502020204"/>
                <a:hlinkClick r:id="rId4"/>
              </a:rPr>
              <a:t>https://www.dataquest.io/blog/why-sql-is-the-most-important-language-to-learn/</a:t>
            </a:r>
            <a:r>
              <a:rPr lang="en-US" dirty="0">
                <a:latin typeface="Pragmatica" panose="020B0403040502020204"/>
              </a:rPr>
              <a:t>  </a:t>
            </a:r>
          </a:p>
          <a:p>
            <a:br>
              <a:rPr lang="en-US" dirty="0">
                <a:latin typeface="Pragmatica" panose="020B0403040502020204"/>
              </a:rPr>
            </a:br>
            <a:r>
              <a:rPr lang="en-US" dirty="0">
                <a:latin typeface="Pragmatica" panose="020B0403040502020204"/>
              </a:rPr>
              <a:t>  </a:t>
            </a:r>
          </a:p>
        </p:txBody>
      </p:sp>
    </p:spTree>
    <p:extLst>
      <p:ext uri="{BB962C8B-B14F-4D97-AF65-F5344CB8AC3E}">
        <p14:creationId xmlns:p14="http://schemas.microsoft.com/office/powerpoint/2010/main" val="2941120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230393" cy="1015663"/>
          </a:xfrm>
          <a:prstGeom prst="rect">
            <a:avLst/>
          </a:prstGeom>
          <a:noFill/>
        </p:spPr>
        <p:txBody>
          <a:bodyPr wrap="square" rtlCol="0">
            <a:spAutoFit/>
          </a:bodyPr>
          <a:lstStyle/>
          <a:p>
            <a:r>
              <a:rPr lang="en-US" sz="6000" dirty="0">
                <a:latin typeface="Aliens &amp; cows" panose="00000500000000000000" pitchFamily="2" charset="0"/>
              </a:rPr>
              <a:t>Cross-train your data brain</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Graphic 2" descr="Dance steps">
            <a:extLst>
              <a:ext uri="{FF2B5EF4-FFF2-40B4-BE49-F238E27FC236}">
                <a16:creationId xmlns:a16="http://schemas.microsoft.com/office/drawing/2014/main" id="{DB517C93-268A-44C5-B2CD-6B3F04AB68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9454" y="1122460"/>
            <a:ext cx="5482417" cy="5482417"/>
          </a:xfrm>
          <a:prstGeom prst="rect">
            <a:avLst/>
          </a:prstGeom>
        </p:spPr>
      </p:pic>
    </p:spTree>
    <p:extLst>
      <p:ext uri="{BB962C8B-B14F-4D97-AF65-F5344CB8AC3E}">
        <p14:creationId xmlns:p14="http://schemas.microsoft.com/office/powerpoint/2010/main" val="331537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754326"/>
          </a:xfrm>
          <a:prstGeom prst="rect">
            <a:avLst/>
          </a:prstGeom>
          <a:noFill/>
        </p:spPr>
        <p:txBody>
          <a:bodyPr wrap="square" rtlCol="0">
            <a:spAutoFit/>
          </a:bodyPr>
          <a:lstStyle/>
          <a:p>
            <a:r>
              <a:rPr lang="en-US" sz="5400" dirty="0">
                <a:latin typeface="Aliens &amp; cows" panose="00000500000000000000" pitchFamily="2" charset="0"/>
              </a:rPr>
              <a:t>What is a spreadsheet and when would you use it?</a:t>
            </a:r>
          </a:p>
        </p:txBody>
      </p:sp>
      <p:sp>
        <p:nvSpPr>
          <p:cNvPr id="3" name="TextBox 2"/>
          <p:cNvSpPr txBox="1"/>
          <p:nvPr/>
        </p:nvSpPr>
        <p:spPr>
          <a:xfrm>
            <a:off x="347241" y="2280355"/>
            <a:ext cx="5164238" cy="3662541"/>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Good for</a:t>
            </a:r>
            <a:r>
              <a:rPr lang="en-US" sz="3600" dirty="0">
                <a:solidFill>
                  <a:srgbClr val="707070"/>
                </a:solidFill>
                <a:latin typeface="Normafixed Tryout" panose="00000409000000000000" pitchFamily="49" charset="0"/>
              </a:rPr>
              <a:t>…</a:t>
            </a: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Browsing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Entering/editing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Flexible data structuring</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Quick, visual data analysis on small datasets</a:t>
            </a:r>
          </a:p>
          <a:p>
            <a:pPr>
              <a:buClr>
                <a:srgbClr val="CF3338"/>
              </a:buClr>
            </a:pPr>
            <a:endParaRPr lang="en-US" sz="2800" dirty="0">
              <a:solidFill>
                <a:srgbClr val="707070"/>
              </a:solidFill>
              <a:latin typeface="Pragmatica" panose="020B0403040502020204" pitchFamily="34" charset="0"/>
            </a:endParaRPr>
          </a:p>
        </p:txBody>
      </p:sp>
      <p:sp>
        <p:nvSpPr>
          <p:cNvPr id="5" name="TextBox 4"/>
          <p:cNvSpPr txBox="1"/>
          <p:nvPr/>
        </p:nvSpPr>
        <p:spPr>
          <a:xfrm>
            <a:off x="5511478" y="2218800"/>
            <a:ext cx="6539697" cy="2800767"/>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Not so much at… </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Archiving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Big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Interfacing 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Structured data across multiple datasets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841209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Relational databases</a:t>
            </a:r>
          </a:p>
        </p:txBody>
      </p:sp>
      <p:sp>
        <p:nvSpPr>
          <p:cNvPr id="3" name="TextBox 2"/>
          <p:cNvSpPr txBox="1"/>
          <p:nvPr/>
        </p:nvSpPr>
        <p:spPr>
          <a:xfrm>
            <a:off x="347240" y="1383697"/>
            <a:ext cx="9595413" cy="1156855"/>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1970s origins…</a:t>
            </a:r>
          </a:p>
          <a:p>
            <a:pPr marL="914400" marR="190500" lvl="1" indent="-381000">
              <a:lnSpc>
                <a:spcPct val="115000"/>
              </a:lnSpc>
              <a:spcBef>
                <a:spcPts val="800"/>
              </a:spcBef>
              <a:buClr>
                <a:srgbClr val="CF3338"/>
              </a:buClr>
              <a:buSzPts val="2400"/>
              <a:buChar char="•"/>
            </a:pPr>
            <a:r>
              <a:rPr lang="en-US" sz="2800" dirty="0">
                <a:solidFill>
                  <a:srgbClr val="505050"/>
                </a:solidFill>
              </a:rPr>
              <a:t>Still with us today!</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153;p21">
            <a:extLst>
              <a:ext uri="{FF2B5EF4-FFF2-40B4-BE49-F238E27FC236}">
                <a16:creationId xmlns:a16="http://schemas.microsoft.com/office/drawing/2014/main" id="{5C9D2849-7B2B-4F69-9333-6D5066246808}"/>
              </a:ext>
            </a:extLst>
          </p:cNvPr>
          <p:cNvPicPr preferRelativeResize="0"/>
          <p:nvPr/>
        </p:nvPicPr>
        <p:blipFill>
          <a:blip r:embed="rId3">
            <a:alphaModFix/>
          </a:blip>
          <a:stretch>
            <a:fillRect/>
          </a:stretch>
        </p:blipFill>
        <p:spPr>
          <a:xfrm>
            <a:off x="1721205" y="3711631"/>
            <a:ext cx="1534123" cy="1705501"/>
          </a:xfrm>
          <a:prstGeom prst="rect">
            <a:avLst/>
          </a:prstGeom>
          <a:noFill/>
          <a:ln>
            <a:noFill/>
          </a:ln>
        </p:spPr>
      </p:pic>
      <p:pic>
        <p:nvPicPr>
          <p:cNvPr id="7" name="Google Shape;155;p21">
            <a:extLst>
              <a:ext uri="{FF2B5EF4-FFF2-40B4-BE49-F238E27FC236}">
                <a16:creationId xmlns:a16="http://schemas.microsoft.com/office/drawing/2014/main" id="{9F75181A-818B-4785-9CC3-6D23960079A8}"/>
              </a:ext>
            </a:extLst>
          </p:cNvPr>
          <p:cNvPicPr preferRelativeResize="0"/>
          <p:nvPr/>
        </p:nvPicPr>
        <p:blipFill>
          <a:blip r:embed="rId4">
            <a:alphaModFix/>
          </a:blip>
          <a:stretch>
            <a:fillRect/>
          </a:stretch>
        </p:blipFill>
        <p:spPr>
          <a:xfrm>
            <a:off x="8333772" y="5162660"/>
            <a:ext cx="2337780" cy="1200924"/>
          </a:xfrm>
          <a:prstGeom prst="rect">
            <a:avLst/>
          </a:prstGeom>
          <a:noFill/>
          <a:ln>
            <a:noFill/>
          </a:ln>
        </p:spPr>
      </p:pic>
      <p:pic>
        <p:nvPicPr>
          <p:cNvPr id="9" name="Google Shape;157;p21">
            <a:extLst>
              <a:ext uri="{FF2B5EF4-FFF2-40B4-BE49-F238E27FC236}">
                <a16:creationId xmlns:a16="http://schemas.microsoft.com/office/drawing/2014/main" id="{74D72746-4B0B-4F12-AA74-5C8939CD6E8D}"/>
              </a:ext>
            </a:extLst>
          </p:cNvPr>
          <p:cNvPicPr preferRelativeResize="0"/>
          <p:nvPr/>
        </p:nvPicPr>
        <p:blipFill>
          <a:blip r:embed="rId5">
            <a:alphaModFix/>
          </a:blip>
          <a:stretch>
            <a:fillRect/>
          </a:stretch>
        </p:blipFill>
        <p:spPr>
          <a:xfrm>
            <a:off x="4351066" y="4675695"/>
            <a:ext cx="1550954" cy="1399070"/>
          </a:xfrm>
          <a:prstGeom prst="rect">
            <a:avLst/>
          </a:prstGeom>
          <a:noFill/>
          <a:ln>
            <a:noFill/>
          </a:ln>
        </p:spPr>
      </p:pic>
      <p:pic>
        <p:nvPicPr>
          <p:cNvPr id="1028" name="Picture 4">
            <a:extLst>
              <a:ext uri="{FF2B5EF4-FFF2-40B4-BE49-F238E27FC236}">
                <a16:creationId xmlns:a16="http://schemas.microsoft.com/office/drawing/2014/main" id="{3DCD0411-B043-4E8A-AC66-42A782E03D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71539" y="1984058"/>
            <a:ext cx="1745698" cy="14111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msung Logo PNG Transparent &amp; SVG Vector - Freebie Supply">
            <a:extLst>
              <a:ext uri="{FF2B5EF4-FFF2-40B4-BE49-F238E27FC236}">
                <a16:creationId xmlns:a16="http://schemas.microsoft.com/office/drawing/2014/main" id="{5E42ED89-26ED-4BA9-8F21-3E568ABEE0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9956" y="2992787"/>
            <a:ext cx="28575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racle Logo transparent PNG - StickPNG">
            <a:extLst>
              <a:ext uri="{FF2B5EF4-FFF2-40B4-BE49-F238E27FC236}">
                <a16:creationId xmlns:a16="http://schemas.microsoft.com/office/drawing/2014/main" id="{287E60DB-3F5D-44BB-94E8-157C32E6A9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43710" y="1932132"/>
            <a:ext cx="2051682" cy="2051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54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Meet your librarian</a:t>
            </a:r>
          </a:p>
        </p:txBody>
      </p:sp>
      <p:sp>
        <p:nvSpPr>
          <p:cNvPr id="3" name="TextBox 2"/>
          <p:cNvSpPr txBox="1"/>
          <p:nvPr/>
        </p:nvSpPr>
        <p:spPr>
          <a:xfrm>
            <a:off x="347240" y="1383697"/>
            <a:ext cx="9595413" cy="1754968"/>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Structured</a:t>
            </a:r>
          </a:p>
          <a:p>
            <a:pPr marL="457200" marR="190500" lvl="0" indent="-381000">
              <a:lnSpc>
                <a:spcPct val="115000"/>
              </a:lnSpc>
              <a:spcBef>
                <a:spcPts val="800"/>
              </a:spcBef>
              <a:buClr>
                <a:srgbClr val="CF3338"/>
              </a:buClr>
              <a:buSzPts val="2400"/>
              <a:buChar char="•"/>
            </a:pPr>
            <a:r>
              <a:rPr lang="en-US" sz="2800" dirty="0">
                <a:solidFill>
                  <a:srgbClr val="505050"/>
                </a:solidFill>
              </a:rPr>
              <a:t>Query</a:t>
            </a:r>
          </a:p>
          <a:p>
            <a:pPr marL="457200" marR="190500" lvl="0" indent="-381000">
              <a:lnSpc>
                <a:spcPct val="115000"/>
              </a:lnSpc>
              <a:spcBef>
                <a:spcPts val="800"/>
              </a:spcBef>
              <a:buClr>
                <a:srgbClr val="CF3338"/>
              </a:buClr>
              <a:buSzPts val="2400"/>
              <a:buChar char="•"/>
            </a:pPr>
            <a:r>
              <a:rPr lang="en-US" sz="2800" dirty="0">
                <a:solidFill>
                  <a:srgbClr val="505050"/>
                </a:solidFill>
              </a:rPr>
              <a:t>Language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Books on shelf">
            <a:extLst>
              <a:ext uri="{FF2B5EF4-FFF2-40B4-BE49-F238E27FC236}">
                <a16:creationId xmlns:a16="http://schemas.microsoft.com/office/drawing/2014/main" id="{B54E27B2-737D-4EBD-A6A5-A0757D1213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4814" y="1640726"/>
            <a:ext cx="4308049" cy="4308049"/>
          </a:xfrm>
          <a:prstGeom prst="rect">
            <a:avLst/>
          </a:prstGeom>
        </p:spPr>
      </p:pic>
    </p:spTree>
    <p:extLst>
      <p:ext uri="{BB962C8B-B14F-4D97-AF65-F5344CB8AC3E}">
        <p14:creationId xmlns:p14="http://schemas.microsoft.com/office/powerpoint/2010/main" val="2145876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938992"/>
          </a:xfrm>
          <a:prstGeom prst="rect">
            <a:avLst/>
          </a:prstGeom>
          <a:noFill/>
        </p:spPr>
        <p:txBody>
          <a:bodyPr wrap="square" rtlCol="0">
            <a:spAutoFit/>
          </a:bodyPr>
          <a:lstStyle/>
          <a:p>
            <a:r>
              <a:rPr lang="en-US" sz="6000" dirty="0">
                <a:latin typeface="Aliens &amp; cows" panose="00000500000000000000" pitchFamily="2" charset="0"/>
              </a:rPr>
              <a:t>Are you ready for some baseball?</a:t>
            </a:r>
          </a:p>
        </p:txBody>
      </p:sp>
      <p:sp>
        <p:nvSpPr>
          <p:cNvPr id="3" name="TextBox 2"/>
          <p:cNvSpPr txBox="1"/>
          <p:nvPr/>
        </p:nvSpPr>
        <p:spPr>
          <a:xfrm>
            <a:off x="262399" y="2039782"/>
            <a:ext cx="6798277" cy="2147896"/>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err="1">
                <a:solidFill>
                  <a:srgbClr val="505050"/>
                </a:solidFill>
              </a:rPr>
              <a:t>Lahman</a:t>
            </a:r>
            <a:r>
              <a:rPr lang="en-US" sz="2800" dirty="0">
                <a:solidFill>
                  <a:srgbClr val="505050"/>
                </a:solidFill>
              </a:rPr>
              <a:t> database: complete player statistics since 1871 plus salaries, Hall of Fame inductions and more!</a:t>
            </a:r>
          </a:p>
          <a:p>
            <a:pPr marL="457200" marR="190500" lvl="0" indent="-381000">
              <a:lnSpc>
                <a:spcPct val="115000"/>
              </a:lnSpc>
              <a:spcBef>
                <a:spcPts val="800"/>
              </a:spcBef>
              <a:buClr>
                <a:srgbClr val="CF3338"/>
              </a:buClr>
              <a:buSzPts val="2400"/>
              <a:buChar char="•"/>
            </a:pPr>
            <a:r>
              <a:rPr lang="en-US" sz="2800" dirty="0">
                <a:solidFill>
                  <a:srgbClr val="505050"/>
                </a:solidFill>
              </a:rPr>
              <a:t>Download </a:t>
            </a:r>
            <a:r>
              <a:rPr lang="en-US" sz="2800" dirty="0">
                <a:solidFill>
                  <a:srgbClr val="505050"/>
                </a:solidFill>
                <a:hlinkClick r:id="rId2"/>
              </a:rPr>
              <a:t>here</a:t>
            </a:r>
            <a:r>
              <a:rPr lang="en-US" sz="2800" dirty="0">
                <a:solidFill>
                  <a:srgbClr val="505050"/>
                </a:solidFill>
              </a:rPr>
              <a:t> for SQLite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Baseball hat">
            <a:extLst>
              <a:ext uri="{FF2B5EF4-FFF2-40B4-BE49-F238E27FC236}">
                <a16:creationId xmlns:a16="http://schemas.microsoft.com/office/drawing/2014/main" id="{B54E27B2-737D-4EBD-A6A5-A0757D1213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21552" y="1807094"/>
            <a:ext cx="4308049" cy="4308049"/>
          </a:xfrm>
          <a:prstGeom prst="rect">
            <a:avLst/>
          </a:prstGeom>
        </p:spPr>
      </p:pic>
    </p:spTree>
    <p:extLst>
      <p:ext uri="{BB962C8B-B14F-4D97-AF65-F5344CB8AC3E}">
        <p14:creationId xmlns:p14="http://schemas.microsoft.com/office/powerpoint/2010/main" val="3718139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Onward to SQLite!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7" name="Google Shape;211;p27">
            <a:extLst>
              <a:ext uri="{FF2B5EF4-FFF2-40B4-BE49-F238E27FC236}">
                <a16:creationId xmlns:a16="http://schemas.microsoft.com/office/drawing/2014/main" id="{60140BAA-F457-44B6-AE17-CC682B9AE5D9}"/>
              </a:ext>
            </a:extLst>
          </p:cNvPr>
          <p:cNvPicPr preferRelativeResize="0"/>
          <p:nvPr/>
        </p:nvPicPr>
        <p:blipFill>
          <a:blip r:embed="rId3">
            <a:alphaModFix/>
          </a:blip>
          <a:stretch>
            <a:fillRect/>
          </a:stretch>
        </p:blipFill>
        <p:spPr>
          <a:xfrm>
            <a:off x="7447175" y="2293174"/>
            <a:ext cx="4053157" cy="1920607"/>
          </a:xfrm>
          <a:prstGeom prst="rect">
            <a:avLst/>
          </a:prstGeom>
          <a:noFill/>
          <a:ln>
            <a:noFill/>
          </a:ln>
        </p:spPr>
      </p:pic>
      <p:sp>
        <p:nvSpPr>
          <p:cNvPr id="8" name="Google Shape;212;p27">
            <a:extLst>
              <a:ext uri="{FF2B5EF4-FFF2-40B4-BE49-F238E27FC236}">
                <a16:creationId xmlns:a16="http://schemas.microsoft.com/office/drawing/2014/main" id="{7FB17B24-F5AB-49B7-99D2-2BAB53BED45C}"/>
              </a:ext>
            </a:extLst>
          </p:cNvPr>
          <p:cNvSpPr txBox="1"/>
          <p:nvPr/>
        </p:nvSpPr>
        <p:spPr>
          <a:xfrm>
            <a:off x="5442300" y="2466900"/>
            <a:ext cx="1307400" cy="9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0" dirty="0"/>
              <a:t>+</a:t>
            </a:r>
            <a:endParaRPr sz="8000" dirty="0"/>
          </a:p>
        </p:txBody>
      </p:sp>
      <p:pic>
        <p:nvPicPr>
          <p:cNvPr id="9" name="Picture 6" descr="Samsung Logo PNG Transparent &amp; SVG Vector - Freebie Supply">
            <a:extLst>
              <a:ext uri="{FF2B5EF4-FFF2-40B4-BE49-F238E27FC236}">
                <a16:creationId xmlns:a16="http://schemas.microsoft.com/office/drawing/2014/main" id="{74AE8B5C-4900-4E0B-B646-75DB77C69B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193" y="1678424"/>
            <a:ext cx="4290172" cy="3217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67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Following along</a:t>
            </a:r>
          </a:p>
        </p:txBody>
      </p:sp>
      <p:sp>
        <p:nvSpPr>
          <p:cNvPr id="3" name="TextBox 2"/>
          <p:cNvSpPr txBox="1"/>
          <p:nvPr/>
        </p:nvSpPr>
        <p:spPr>
          <a:xfrm>
            <a:off x="347240" y="2127965"/>
            <a:ext cx="9595413"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Each section is a workbook</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Solutions in separate workbooks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Follow along with demo notes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731138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5200891" cy="2862322"/>
          </a:xfrm>
          <a:prstGeom prst="rect">
            <a:avLst/>
          </a:prstGeom>
          <a:noFill/>
        </p:spPr>
        <p:txBody>
          <a:bodyPr wrap="square" rtlCol="0">
            <a:spAutoFit/>
          </a:bodyPr>
          <a:lstStyle/>
          <a:p>
            <a:r>
              <a:rPr lang="en-US" sz="6000" dirty="0">
                <a:solidFill>
                  <a:schemeClr val="bg1"/>
                </a:solidFill>
                <a:latin typeface="Aliens &amp; cows" panose="00000500000000000000" pitchFamily="2" charset="0"/>
              </a:rPr>
              <a:t>ARE YOU READY FOR SOME DRILLS?</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632311"/>
          </a:xfrm>
          <a:prstGeom prst="rect">
            <a:avLst/>
          </a:prstGeom>
          <a:noFill/>
        </p:spPr>
        <p:txBody>
          <a:bodyPr wrap="square" rtlCol="0">
            <a:spAutoFit/>
          </a:bodyPr>
          <a:lstStyle/>
          <a:p>
            <a:pPr marL="342900" indent="-342900">
              <a:buAutoNum type="arabicPeriod"/>
            </a:pPr>
            <a:r>
              <a:rPr lang="en-US" sz="4000" b="1" dirty="0">
                <a:solidFill>
                  <a:srgbClr val="CF3338"/>
                </a:solidFill>
                <a:latin typeface="Pragmatica" panose="020B0403040502020204" pitchFamily="34" charset="0"/>
              </a:rPr>
              <a:t>How many columns are in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a:t>
            </a:r>
          </a:p>
          <a:p>
            <a:pPr marL="342900" indent="-342900">
              <a:buAutoNum type="arabicPeriod"/>
            </a:pPr>
            <a:endParaRPr lang="en-US" sz="4000" b="1" dirty="0">
              <a:solidFill>
                <a:srgbClr val="CF3338"/>
              </a:solidFill>
              <a:latin typeface="Pragmatica" panose="020B0403040502020204" pitchFamily="34" charset="0"/>
            </a:endParaRPr>
          </a:p>
          <a:p>
            <a:pPr marL="342900" indent="-342900">
              <a:buAutoNum type="arabicPeriod"/>
            </a:pPr>
            <a:r>
              <a:rPr lang="en-US" sz="4000" b="1" dirty="0">
                <a:solidFill>
                  <a:srgbClr val="CF3338"/>
                </a:solidFill>
                <a:latin typeface="Pragmatica" panose="020B0403040502020204" pitchFamily="34" charset="0"/>
              </a:rPr>
              <a:t>How many of these columns are of type </a:t>
            </a:r>
            <a:r>
              <a:rPr lang="en-US" sz="4000" dirty="0">
                <a:solidFill>
                  <a:srgbClr val="CF3338"/>
                </a:solidFill>
                <a:latin typeface="Consolas" panose="020B0609020204030204" pitchFamily="49" charset="0"/>
              </a:rPr>
              <a:t>INTEGER</a:t>
            </a:r>
            <a:r>
              <a:rPr lang="en-US" sz="4000" b="1" dirty="0">
                <a:solidFill>
                  <a:srgbClr val="CF3338"/>
                </a:solidFill>
                <a:latin typeface="Pragmatica" panose="020B0403040502020204" pitchFamily="34" charset="0"/>
              </a:rPr>
              <a:t>? </a:t>
            </a:r>
          </a:p>
          <a:p>
            <a:pPr marL="342900" indent="-342900">
              <a:buAutoNum type="arabicPeriod"/>
            </a:pPr>
            <a:endParaRPr lang="en-US" sz="4000" b="1" dirty="0">
              <a:solidFill>
                <a:srgbClr val="CF3338"/>
              </a:solidFill>
              <a:latin typeface="Pragmatica" panose="020B0403040502020204" pitchFamily="34" charset="0"/>
            </a:endParaRPr>
          </a:p>
          <a:p>
            <a:pPr marL="342900" indent="-342900">
              <a:buAutoNum type="arabicPeriod"/>
            </a:pPr>
            <a:r>
              <a:rPr lang="en-US" sz="4000" b="1" dirty="0">
                <a:solidFill>
                  <a:srgbClr val="CF3338"/>
                </a:solidFill>
                <a:latin typeface="Pragmatica" panose="020B0403040502020204" pitchFamily="34" charset="0"/>
              </a:rPr>
              <a:t>How many rows does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 have? </a:t>
            </a:r>
          </a:p>
        </p:txBody>
      </p:sp>
    </p:spTree>
    <p:extLst>
      <p:ext uri="{BB962C8B-B14F-4D97-AF65-F5344CB8AC3E}">
        <p14:creationId xmlns:p14="http://schemas.microsoft.com/office/powerpoint/2010/main" val="27277054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323439"/>
          </a:xfrm>
          <a:prstGeom prst="rect">
            <a:avLst/>
          </a:prstGeom>
          <a:noFill/>
        </p:spPr>
        <p:txBody>
          <a:bodyPr wrap="square" rtlCol="0">
            <a:spAutoFit/>
          </a:bodyPr>
          <a:lstStyle/>
          <a:p>
            <a:pPr marL="342900" indent="-342900">
              <a:buAutoNum type="arabicPeriod"/>
            </a:pPr>
            <a:r>
              <a:rPr lang="en-US" sz="4000" b="1" dirty="0">
                <a:solidFill>
                  <a:srgbClr val="CF3338"/>
                </a:solidFill>
                <a:latin typeface="Pragmatica" panose="020B0403040502020204" pitchFamily="34" charset="0"/>
              </a:rPr>
              <a:t>How many columns are in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 name="Google Shape;239;p30">
            <a:extLst>
              <a:ext uri="{FF2B5EF4-FFF2-40B4-BE49-F238E27FC236}">
                <a16:creationId xmlns:a16="http://schemas.microsoft.com/office/drawing/2014/main" id="{920477FD-5BF3-405C-B69E-D5FE690A004A}"/>
              </a:ext>
            </a:extLst>
          </p:cNvPr>
          <p:cNvPicPr preferRelativeResize="0"/>
          <p:nvPr/>
        </p:nvPicPr>
        <p:blipFill>
          <a:blip r:embed="rId3">
            <a:alphaModFix/>
          </a:blip>
          <a:stretch>
            <a:fillRect/>
          </a:stretch>
        </p:blipFill>
        <p:spPr>
          <a:xfrm>
            <a:off x="1282457" y="1687159"/>
            <a:ext cx="9429086" cy="3880884"/>
          </a:xfrm>
          <a:prstGeom prst="rect">
            <a:avLst/>
          </a:prstGeom>
          <a:noFill/>
          <a:ln>
            <a:noFill/>
          </a:ln>
        </p:spPr>
      </p:pic>
    </p:spTree>
    <p:extLst>
      <p:ext uri="{BB962C8B-B14F-4D97-AF65-F5344CB8AC3E}">
        <p14:creationId xmlns:p14="http://schemas.microsoft.com/office/powerpoint/2010/main" val="141666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323439"/>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2. How many of these columns are of type </a:t>
            </a:r>
            <a:r>
              <a:rPr lang="en-US" sz="4000" dirty="0">
                <a:solidFill>
                  <a:srgbClr val="CF3338"/>
                </a:solidFill>
                <a:latin typeface="Consolas" panose="020B0609020204030204" pitchFamily="49" charset="0"/>
              </a:rPr>
              <a:t>INTEGER</a:t>
            </a:r>
            <a:r>
              <a:rPr lang="en-US" sz="4000" b="1" dirty="0">
                <a:solidFill>
                  <a:srgbClr val="CF3338"/>
                </a:solidFill>
                <a:latin typeface="Pragmatica" panose="020B0403040502020204" pitchFamily="34" charset="0"/>
              </a:rPr>
              <a:t>? </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239;p30">
            <a:extLst>
              <a:ext uri="{FF2B5EF4-FFF2-40B4-BE49-F238E27FC236}">
                <a16:creationId xmlns:a16="http://schemas.microsoft.com/office/drawing/2014/main" id="{0FEB5A28-D72A-4782-9895-014197B50FCE}"/>
              </a:ext>
            </a:extLst>
          </p:cNvPr>
          <p:cNvPicPr preferRelativeResize="0"/>
          <p:nvPr/>
        </p:nvPicPr>
        <p:blipFill>
          <a:blip r:embed="rId3">
            <a:alphaModFix/>
          </a:blip>
          <a:stretch>
            <a:fillRect/>
          </a:stretch>
        </p:blipFill>
        <p:spPr>
          <a:xfrm>
            <a:off x="948008" y="1597064"/>
            <a:ext cx="10337613" cy="4282367"/>
          </a:xfrm>
          <a:prstGeom prst="rect">
            <a:avLst/>
          </a:prstGeom>
          <a:noFill/>
          <a:ln>
            <a:noFill/>
          </a:ln>
        </p:spPr>
      </p:pic>
    </p:spTree>
    <p:extLst>
      <p:ext uri="{BB962C8B-B14F-4D97-AF65-F5344CB8AC3E}">
        <p14:creationId xmlns:p14="http://schemas.microsoft.com/office/powerpoint/2010/main" val="27767794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93899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3. How many rows does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 have? </a:t>
            </a:r>
          </a:p>
          <a:p>
            <a:endParaRPr lang="en-US" sz="4000" b="1" dirty="0">
              <a:solidFill>
                <a:srgbClr val="CF3338"/>
              </a:solidFill>
              <a:latin typeface="Pragmatica" panose="020B0403040502020204" pitchFamily="34"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248;p31">
            <a:extLst>
              <a:ext uri="{FF2B5EF4-FFF2-40B4-BE49-F238E27FC236}">
                <a16:creationId xmlns:a16="http://schemas.microsoft.com/office/drawing/2014/main" id="{650A6F8E-CA9C-4981-8E36-BBBC31FCB64C}"/>
              </a:ext>
            </a:extLst>
          </p:cNvPr>
          <p:cNvPicPr preferRelativeResize="0"/>
          <p:nvPr/>
        </p:nvPicPr>
        <p:blipFill>
          <a:blip r:embed="rId3">
            <a:alphaModFix/>
          </a:blip>
          <a:stretch>
            <a:fillRect/>
          </a:stretch>
        </p:blipFill>
        <p:spPr>
          <a:xfrm>
            <a:off x="1230158" y="1729899"/>
            <a:ext cx="9301484" cy="3642387"/>
          </a:xfrm>
          <a:prstGeom prst="rect">
            <a:avLst/>
          </a:prstGeom>
          <a:noFill/>
          <a:ln>
            <a:noFill/>
          </a:ln>
        </p:spPr>
      </p:pic>
    </p:spTree>
    <p:extLst>
      <p:ext uri="{BB962C8B-B14F-4D97-AF65-F5344CB8AC3E}">
        <p14:creationId xmlns:p14="http://schemas.microsoft.com/office/powerpoint/2010/main" val="15551131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Look to the table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6" name="Picture 5">
            <a:extLst>
              <a:ext uri="{FF2B5EF4-FFF2-40B4-BE49-F238E27FC236}">
                <a16:creationId xmlns:a16="http://schemas.microsoft.com/office/drawing/2014/main" id="{6B6D07BC-FCEB-4870-BB94-8784A3BC9DEF}"/>
              </a:ext>
            </a:extLst>
          </p:cNvPr>
          <p:cNvPicPr>
            <a:picLocks noChangeAspect="1"/>
          </p:cNvPicPr>
          <p:nvPr/>
        </p:nvPicPr>
        <p:blipFill>
          <a:blip r:embed="rId3"/>
          <a:stretch>
            <a:fillRect/>
          </a:stretch>
        </p:blipFill>
        <p:spPr>
          <a:xfrm>
            <a:off x="1551590" y="1948382"/>
            <a:ext cx="8847812" cy="2961236"/>
          </a:xfrm>
          <a:prstGeom prst="rect">
            <a:avLst/>
          </a:prstGeom>
        </p:spPr>
      </p:pic>
      <p:sp>
        <p:nvSpPr>
          <p:cNvPr id="7" name="Rectangle 6">
            <a:extLst>
              <a:ext uri="{FF2B5EF4-FFF2-40B4-BE49-F238E27FC236}">
                <a16:creationId xmlns:a16="http://schemas.microsoft.com/office/drawing/2014/main" id="{A89281E6-C2AB-4475-A0B8-8D3110B33D64}"/>
              </a:ext>
            </a:extLst>
          </p:cNvPr>
          <p:cNvSpPr/>
          <p:nvPr/>
        </p:nvSpPr>
        <p:spPr>
          <a:xfrm>
            <a:off x="4564049" y="2011270"/>
            <a:ext cx="795130" cy="3160154"/>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F48A9F2-721A-4AA1-92D4-E5AF4F6FE796}"/>
              </a:ext>
            </a:extLst>
          </p:cNvPr>
          <p:cNvSpPr txBox="1"/>
          <p:nvPr/>
        </p:nvSpPr>
        <p:spPr>
          <a:xfrm>
            <a:off x="368974" y="3131270"/>
            <a:ext cx="1240403" cy="369332"/>
          </a:xfrm>
          <a:prstGeom prst="rect">
            <a:avLst/>
          </a:prstGeom>
          <a:noFill/>
        </p:spPr>
        <p:txBody>
          <a:bodyPr wrap="square" rtlCol="0">
            <a:spAutoFit/>
          </a:bodyPr>
          <a:lstStyle/>
          <a:p>
            <a:r>
              <a:rPr lang="en-US" b="1" dirty="0">
                <a:solidFill>
                  <a:srgbClr val="CF3338"/>
                </a:solidFill>
                <a:latin typeface="Pragmatica" panose="020B0403040502020204"/>
              </a:rPr>
              <a:t>Row/tuple</a:t>
            </a:r>
          </a:p>
        </p:txBody>
      </p:sp>
      <p:sp>
        <p:nvSpPr>
          <p:cNvPr id="9" name="Rectangle 8">
            <a:extLst>
              <a:ext uri="{FF2B5EF4-FFF2-40B4-BE49-F238E27FC236}">
                <a16:creationId xmlns:a16="http://schemas.microsoft.com/office/drawing/2014/main" id="{F4A6119E-957E-45EB-9309-6FA3BE746353}"/>
              </a:ext>
            </a:extLst>
          </p:cNvPr>
          <p:cNvSpPr/>
          <p:nvPr/>
        </p:nvSpPr>
        <p:spPr>
          <a:xfrm>
            <a:off x="1551590" y="3131270"/>
            <a:ext cx="8989149" cy="450130"/>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2EE72A6-511D-4C88-AF56-CCDED8967872}"/>
              </a:ext>
            </a:extLst>
          </p:cNvPr>
          <p:cNvSpPr txBox="1"/>
          <p:nvPr/>
        </p:nvSpPr>
        <p:spPr>
          <a:xfrm>
            <a:off x="4488131" y="1516161"/>
            <a:ext cx="3215738" cy="369332"/>
          </a:xfrm>
          <a:prstGeom prst="rect">
            <a:avLst/>
          </a:prstGeom>
          <a:noFill/>
        </p:spPr>
        <p:txBody>
          <a:bodyPr wrap="square" rtlCol="0">
            <a:spAutoFit/>
          </a:bodyPr>
          <a:lstStyle/>
          <a:p>
            <a:r>
              <a:rPr lang="en-US" b="1" dirty="0">
                <a:solidFill>
                  <a:srgbClr val="CF3338"/>
                </a:solidFill>
                <a:latin typeface="Pragmatica" panose="020B0403040502020204"/>
              </a:rPr>
              <a:t>Field/column/attribute</a:t>
            </a:r>
          </a:p>
        </p:txBody>
      </p:sp>
      <p:sp>
        <p:nvSpPr>
          <p:cNvPr id="12" name="Rectangle 11">
            <a:extLst>
              <a:ext uri="{FF2B5EF4-FFF2-40B4-BE49-F238E27FC236}">
                <a16:creationId xmlns:a16="http://schemas.microsoft.com/office/drawing/2014/main" id="{EB26C82A-80C2-4B8E-AC89-AEA5236B6696}"/>
              </a:ext>
            </a:extLst>
          </p:cNvPr>
          <p:cNvSpPr/>
          <p:nvPr/>
        </p:nvSpPr>
        <p:spPr>
          <a:xfrm>
            <a:off x="6003235" y="4605086"/>
            <a:ext cx="938254" cy="318403"/>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05BA0C9-BB20-429D-832F-EF33E01B3A2F}"/>
              </a:ext>
            </a:extLst>
          </p:cNvPr>
          <p:cNvSpPr txBox="1"/>
          <p:nvPr/>
        </p:nvSpPr>
        <p:spPr>
          <a:xfrm>
            <a:off x="6941489" y="4824411"/>
            <a:ext cx="3215738" cy="369332"/>
          </a:xfrm>
          <a:prstGeom prst="rect">
            <a:avLst/>
          </a:prstGeom>
          <a:noFill/>
        </p:spPr>
        <p:txBody>
          <a:bodyPr wrap="square" rtlCol="0">
            <a:spAutoFit/>
          </a:bodyPr>
          <a:lstStyle/>
          <a:p>
            <a:r>
              <a:rPr lang="en-US" b="1" dirty="0">
                <a:solidFill>
                  <a:srgbClr val="CF3338"/>
                </a:solidFill>
                <a:latin typeface="Pragmatica" panose="020B0403040502020204"/>
              </a:rPr>
              <a:t>Value</a:t>
            </a:r>
          </a:p>
        </p:txBody>
      </p:sp>
      <p:sp>
        <p:nvSpPr>
          <p:cNvPr id="14" name="Rectangle 13">
            <a:extLst>
              <a:ext uri="{FF2B5EF4-FFF2-40B4-BE49-F238E27FC236}">
                <a16:creationId xmlns:a16="http://schemas.microsoft.com/office/drawing/2014/main" id="{82E4003F-3723-4BB3-952E-EEAEE95C9719}"/>
              </a:ext>
            </a:extLst>
          </p:cNvPr>
          <p:cNvSpPr/>
          <p:nvPr/>
        </p:nvSpPr>
        <p:spPr>
          <a:xfrm flipH="1">
            <a:off x="1551590" y="2011271"/>
            <a:ext cx="8989148" cy="3160154"/>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7217DF7-3CA1-40A9-A2E9-77972CEAB2D5}"/>
              </a:ext>
            </a:extLst>
          </p:cNvPr>
          <p:cNvSpPr txBox="1"/>
          <p:nvPr/>
        </p:nvSpPr>
        <p:spPr>
          <a:xfrm>
            <a:off x="1526574" y="5129269"/>
            <a:ext cx="3215738" cy="369332"/>
          </a:xfrm>
          <a:prstGeom prst="rect">
            <a:avLst/>
          </a:prstGeom>
          <a:noFill/>
        </p:spPr>
        <p:txBody>
          <a:bodyPr wrap="square" rtlCol="0">
            <a:spAutoFit/>
          </a:bodyPr>
          <a:lstStyle/>
          <a:p>
            <a:r>
              <a:rPr lang="en-US" b="1" dirty="0">
                <a:solidFill>
                  <a:srgbClr val="CF3338"/>
                </a:solidFill>
                <a:latin typeface="Pragmatica" panose="020B0403040502020204"/>
              </a:rPr>
              <a:t>Table</a:t>
            </a:r>
          </a:p>
        </p:txBody>
      </p:sp>
    </p:spTree>
    <p:extLst>
      <p:ext uri="{BB962C8B-B14F-4D97-AF65-F5344CB8AC3E}">
        <p14:creationId xmlns:p14="http://schemas.microsoft.com/office/powerpoint/2010/main" val="2493669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36726535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Excel tables to SQL </a:t>
            </a:r>
            <a:r>
              <a:rPr lang="en-US" sz="6600" b="1" dirty="0">
                <a:solidFill>
                  <a:schemeClr val="bg1"/>
                </a:solidFill>
                <a:latin typeface="Consolas" panose="020B0609020204030204" pitchFamily="49" charset="0"/>
              </a:rPr>
              <a:t>SELECT</a:t>
            </a:r>
          </a:p>
        </p:txBody>
      </p:sp>
    </p:spTree>
    <p:extLst>
      <p:ext uri="{BB962C8B-B14F-4D97-AF65-F5344CB8AC3E}">
        <p14:creationId xmlns:p14="http://schemas.microsoft.com/office/powerpoint/2010/main" val="1448474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From Excel-ese to SQL-ese</a:t>
            </a:r>
          </a:p>
        </p:txBody>
      </p:sp>
      <p:sp>
        <p:nvSpPr>
          <p:cNvPr id="3" name="TextBox 2"/>
          <p:cNvSpPr txBox="1"/>
          <p:nvPr/>
        </p:nvSpPr>
        <p:spPr>
          <a:xfrm>
            <a:off x="347241" y="2280355"/>
            <a:ext cx="5164238" cy="2800767"/>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Excel</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Calculations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Notes</a:t>
            </a:r>
          </a:p>
          <a:p>
            <a:pPr>
              <a:buClr>
                <a:srgbClr val="CF3338"/>
              </a:buClr>
            </a:pPr>
            <a:endParaRPr lang="en-US" sz="2800" dirty="0">
              <a:solidFill>
                <a:srgbClr val="707070"/>
              </a:solidFill>
              <a:latin typeface="Pragmatica" panose="020B0403040502020204" pitchFamily="34" charset="0"/>
            </a:endParaRPr>
          </a:p>
        </p:txBody>
      </p:sp>
      <p:sp>
        <p:nvSpPr>
          <p:cNvPr id="5" name="TextBox 4"/>
          <p:cNvSpPr txBox="1"/>
          <p:nvPr/>
        </p:nvSpPr>
        <p:spPr>
          <a:xfrm>
            <a:off x="5511478" y="2218800"/>
            <a:ext cx="6539697" cy="2369880"/>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SQL</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Tables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Queries/Scripts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Comments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6392444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grammar of SQL</a:t>
            </a:r>
          </a:p>
        </p:txBody>
      </p:sp>
      <p:graphicFrame>
        <p:nvGraphicFramePr>
          <p:cNvPr id="4" name="Table 3"/>
          <p:cNvGraphicFramePr>
            <a:graphicFrameLocks noGrp="1"/>
          </p:cNvGraphicFramePr>
          <p:nvPr>
            <p:extLst>
              <p:ext uri="{D42A27DB-BD31-4B8C-83A1-F6EECF244321}">
                <p14:modId xmlns:p14="http://schemas.microsoft.com/office/powerpoint/2010/main" val="3860724724"/>
              </p:ext>
            </p:extLst>
          </p:nvPr>
        </p:nvGraphicFramePr>
        <p:xfrm>
          <a:off x="451413" y="1666754"/>
          <a:ext cx="11146419" cy="3784923"/>
        </p:xfrm>
        <a:graphic>
          <a:graphicData uri="http://schemas.openxmlformats.org/drawingml/2006/table">
            <a:tbl>
              <a:tblPr/>
              <a:tblGrid>
                <a:gridCol w="2071868">
                  <a:extLst>
                    <a:ext uri="{9D8B030D-6E8A-4147-A177-3AD203B41FA5}">
                      <a16:colId xmlns:a16="http://schemas.microsoft.com/office/drawing/2014/main" val="2629133829"/>
                    </a:ext>
                  </a:extLst>
                </a:gridCol>
                <a:gridCol w="6571330">
                  <a:extLst>
                    <a:ext uri="{9D8B030D-6E8A-4147-A177-3AD203B41FA5}">
                      <a16:colId xmlns:a16="http://schemas.microsoft.com/office/drawing/2014/main" val="985116657"/>
                    </a:ext>
                  </a:extLst>
                </a:gridCol>
                <a:gridCol w="2503221">
                  <a:extLst>
                    <a:ext uri="{9D8B030D-6E8A-4147-A177-3AD203B41FA5}">
                      <a16:colId xmlns:a16="http://schemas.microsoft.com/office/drawing/2014/main" val="2433060746"/>
                    </a:ext>
                  </a:extLst>
                </a:gridCol>
              </a:tblGrid>
              <a:tr h="1002921">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Example</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925774">
                <a:tc>
                  <a:txBody>
                    <a:bodyPr/>
                    <a:lstStyle/>
                    <a:p>
                      <a:pPr algn="l" fontAlgn="b"/>
                      <a:r>
                        <a:rPr lang="en-US" sz="2800" b="0" i="0" u="none" strike="noStrike" dirty="0">
                          <a:solidFill>
                            <a:srgbClr val="CF3338"/>
                          </a:solidFill>
                          <a:effectLst/>
                          <a:latin typeface="Pragmatica" panose="020B0403040502020204" pitchFamily="34" charset="0"/>
                        </a:rPr>
                        <a:t>Identifier</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Identifies an object (i.e. table, field)</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a:solidFill>
                            <a:srgbClr val="CF3338"/>
                          </a:solidFill>
                          <a:effectLst/>
                          <a:latin typeface="Consolas" panose="020B0609020204030204" pitchFamily="49" charset="0"/>
                        </a:rPr>
                        <a:t>Master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928114">
                <a:tc>
                  <a:txBody>
                    <a:bodyPr/>
                    <a:lstStyle/>
                    <a:p>
                      <a:pPr algn="l" fontAlgn="b"/>
                      <a:r>
                        <a:rPr lang="en-US" sz="2800" b="0" i="0" u="none" strike="noStrike" dirty="0">
                          <a:solidFill>
                            <a:srgbClr val="CF3338"/>
                          </a:solidFill>
                          <a:effectLst/>
                          <a:latin typeface="Pragmatica" panose="020B0403040502020204" pitchFamily="34" charset="0"/>
                        </a:rPr>
                        <a:t>Operator</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Takes some action (perform calculation,, rename something)</a:t>
                      </a:r>
                    </a:p>
                  </a:txBody>
                  <a:tcPr marL="7620" marR="7620" marT="7620" marB="0" anchor="b">
                    <a:lnL>
                      <a:noFill/>
                    </a:lnL>
                    <a:lnR>
                      <a:noFill/>
                    </a:lnR>
                    <a:lnT>
                      <a:noFill/>
                    </a:lnT>
                    <a:lnB>
                      <a:noFill/>
                    </a:lnB>
                  </a:tcPr>
                </a:tc>
                <a:tc>
                  <a:txBody>
                    <a:bodyPr/>
                    <a:lstStyle/>
                    <a:p>
                      <a:pPr algn="l" fontAlgn="b"/>
                      <a:r>
                        <a:rPr lang="en-US" sz="2800" b="0" i="0" u="none" strike="noStrike">
                          <a:solidFill>
                            <a:srgbClr val="CF3338"/>
                          </a:solidFill>
                          <a:effectLst/>
                          <a:latin typeface="Consolas" panose="020B0609020204030204" pitchFamily="49" charset="0"/>
                        </a:rPr>
                        <a:t>+, AS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928114">
                <a:tc>
                  <a:txBody>
                    <a:bodyPr/>
                    <a:lstStyle/>
                    <a:p>
                      <a:pPr algn="l" fontAlgn="b"/>
                      <a:r>
                        <a:rPr lang="en-US" sz="2800" b="0" i="0" u="none" strike="noStrike">
                          <a:solidFill>
                            <a:srgbClr val="CF3338"/>
                          </a:solidFill>
                          <a:effectLst/>
                          <a:latin typeface="Pragmatica" panose="020B0403040502020204" pitchFamily="34" charset="0"/>
                        </a:rPr>
                        <a:t>Expression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Applies criteria to data</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err="1">
                          <a:solidFill>
                            <a:srgbClr val="CF3338"/>
                          </a:solidFill>
                          <a:effectLst/>
                          <a:latin typeface="Consolas" panose="020B0609020204030204" pitchFamily="49" charset="0"/>
                        </a:rPr>
                        <a:t>birthYear</a:t>
                      </a:r>
                      <a:r>
                        <a:rPr lang="en-US" sz="2800" b="0" i="0" u="none" strike="noStrike" dirty="0">
                          <a:solidFill>
                            <a:srgbClr val="CF3338"/>
                          </a:solidFill>
                          <a:effectLst/>
                          <a:latin typeface="Consolas" panose="020B0609020204030204" pitchFamily="49" charset="0"/>
                        </a:rPr>
                        <a:t> &gt; 1960</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112245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err="1">
                <a:latin typeface="Aliens &amp; cows" panose="00000500000000000000" pitchFamily="2" charset="0"/>
              </a:rPr>
              <a:t>Stylin</a:t>
            </a:r>
            <a:r>
              <a:rPr lang="en-US" sz="6000" dirty="0">
                <a:latin typeface="Aliens &amp; cows" panose="00000500000000000000" pitchFamily="2" charset="0"/>
              </a:rPr>
              <a:t>’ in SQL</a:t>
            </a:r>
          </a:p>
        </p:txBody>
      </p:sp>
      <p:sp>
        <p:nvSpPr>
          <p:cNvPr id="3" name="TextBox 2"/>
          <p:cNvSpPr txBox="1"/>
          <p:nvPr/>
        </p:nvSpPr>
        <p:spPr>
          <a:xfrm>
            <a:off x="347240" y="2127965"/>
            <a:ext cx="6094020" cy="3046988"/>
          </a:xfrm>
          <a:prstGeom prst="rect">
            <a:avLst/>
          </a:prstGeom>
          <a:noFill/>
        </p:spPr>
        <p:txBody>
          <a:bodyPr wrap="square" rtlCol="0">
            <a:spAutoFit/>
          </a:bodyPr>
          <a:lstStyle/>
          <a:p>
            <a:r>
              <a:rPr lang="en-US" sz="3200" dirty="0">
                <a:solidFill>
                  <a:srgbClr val="707070"/>
                </a:solidFill>
                <a:latin typeface="Pragmatica" panose="020B0403040502020204" pitchFamily="34" charset="0"/>
              </a:rPr>
              <a:t>0. Good comments starting with –</a:t>
            </a:r>
          </a:p>
          <a:p>
            <a:pPr marL="514350" indent="-514350">
              <a:buClr>
                <a:srgbClr val="CF3338"/>
              </a:buClr>
              <a:buAutoNum type="arabicPeriod"/>
            </a:pPr>
            <a:r>
              <a:rPr lang="en-US" sz="3200" dirty="0">
                <a:solidFill>
                  <a:srgbClr val="707070"/>
                </a:solidFill>
                <a:latin typeface="Pragmatica" panose="020B0403040502020204" pitchFamily="34" charset="0"/>
              </a:rPr>
              <a:t>Each clause on its own line</a:t>
            </a:r>
          </a:p>
          <a:p>
            <a:pPr marL="514350" indent="-514350">
              <a:buClr>
                <a:srgbClr val="CF3338"/>
              </a:buClr>
              <a:buAutoNum type="arabicPeriod"/>
            </a:pPr>
            <a:r>
              <a:rPr lang="en-US" sz="3200" dirty="0">
                <a:solidFill>
                  <a:srgbClr val="707070"/>
                </a:solidFill>
                <a:latin typeface="Pragmatica" panose="020B0403040502020204" pitchFamily="34" charset="0"/>
              </a:rPr>
              <a:t>All operators uppercase (</a:t>
            </a:r>
            <a:r>
              <a:rPr lang="en-US" sz="3200" dirty="0">
                <a:solidFill>
                  <a:srgbClr val="707070"/>
                </a:solidFill>
                <a:latin typeface="Consolas" panose="020B0609020204030204" pitchFamily="49" charset="0"/>
              </a:rPr>
              <a:t>SELECT</a:t>
            </a:r>
            <a:r>
              <a:rPr lang="en-US" sz="3200" dirty="0">
                <a:solidFill>
                  <a:srgbClr val="707070"/>
                </a:solidFill>
                <a:latin typeface="Pragmatica" panose="020B0403040502020204" pitchFamily="34" charset="0"/>
              </a:rPr>
              <a:t>, </a:t>
            </a:r>
            <a:r>
              <a:rPr lang="en-US" sz="3200" dirty="0">
                <a:solidFill>
                  <a:srgbClr val="707070"/>
                </a:solidFill>
                <a:latin typeface="Consolas" panose="020B0609020204030204" pitchFamily="49" charset="0"/>
              </a:rPr>
              <a:t>ORDER BY</a:t>
            </a:r>
            <a:r>
              <a:rPr lang="en-US" sz="3200" dirty="0">
                <a:solidFill>
                  <a:srgbClr val="707070"/>
                </a:solidFill>
                <a:latin typeface="Pragmatica" panose="020B0403040502020204" pitchFamily="34" charset="0"/>
              </a:rPr>
              <a:t>, etc.)</a:t>
            </a:r>
          </a:p>
          <a:p>
            <a:pPr marL="514350" indent="-514350">
              <a:buClr>
                <a:srgbClr val="CF3338"/>
              </a:buClr>
              <a:buAutoNum type="arabicPeriod"/>
            </a:pPr>
            <a:r>
              <a:rPr lang="en-US" sz="3200" dirty="0">
                <a:solidFill>
                  <a:srgbClr val="707070"/>
                </a:solidFill>
                <a:latin typeface="Pragmatica" panose="020B0403040502020204" pitchFamily="34" charset="0"/>
              </a:rPr>
              <a:t>Statements end with semicolon (</a:t>
            </a:r>
            <a:r>
              <a:rPr lang="en-US" sz="3200" dirty="0">
                <a:solidFill>
                  <a:srgbClr val="707070"/>
                </a:solidFill>
                <a:latin typeface="Consolas" panose="020B0609020204030204" pitchFamily="49" charset="0"/>
              </a:rPr>
              <a:t>;</a:t>
            </a:r>
            <a:r>
              <a:rPr lang="en-US" sz="3200" dirty="0">
                <a:solidFill>
                  <a:srgbClr val="707070"/>
                </a:solidFill>
                <a:latin typeface="Pragmatica" panose="020B0403040502020204" pitchFamily="34" charset="0"/>
              </a:rPr>
              <a: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Blackboard">
            <a:extLst>
              <a:ext uri="{FF2B5EF4-FFF2-40B4-BE49-F238E27FC236}">
                <a16:creationId xmlns:a16="http://schemas.microsoft.com/office/drawing/2014/main" id="{F8E30B78-6623-4A10-A685-C34AE01CED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71047" y="1134261"/>
            <a:ext cx="4589477" cy="4589477"/>
          </a:xfrm>
          <a:prstGeom prst="rect">
            <a:avLst/>
          </a:prstGeom>
        </p:spPr>
      </p:pic>
    </p:spTree>
    <p:extLst>
      <p:ext uri="{BB962C8B-B14F-4D97-AF65-F5344CB8AC3E}">
        <p14:creationId xmlns:p14="http://schemas.microsoft.com/office/powerpoint/2010/main" val="4107596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1. Basics of formulas and functions</a:t>
            </a:r>
          </a:p>
        </p:txBody>
      </p:sp>
    </p:spTree>
    <p:extLst>
      <p:ext uri="{BB962C8B-B14F-4D97-AF65-F5344CB8AC3E}">
        <p14:creationId xmlns:p14="http://schemas.microsoft.com/office/powerpoint/2010/main" val="499476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Let’s get coding…</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946766" y="1408014"/>
            <a:ext cx="9338209"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Clr>
                <a:schemeClr val="dk2"/>
              </a:buClr>
              <a:buSzPts val="1100"/>
            </a:pPr>
            <a:r>
              <a:rPr lang="en-US" sz="2400" b="1" dirty="0">
                <a:solidFill>
                  <a:srgbClr val="FFFFFF"/>
                </a:solidFill>
                <a:latin typeface="Consolas"/>
                <a:ea typeface="Consolas"/>
                <a:cs typeface="Consolas"/>
                <a:sym typeface="Consolas"/>
              </a:rPr>
              <a:t>-- List all the tables in our database</a:t>
            </a:r>
          </a:p>
          <a:p>
            <a:pPr lvl="0">
              <a:lnSpc>
                <a:spcPct val="115000"/>
              </a:lnSpc>
              <a:buClr>
                <a:schemeClr val="dk2"/>
              </a:buClr>
              <a:buSzPts val="1100"/>
            </a:pPr>
            <a:r>
              <a:rPr lang="en-US" sz="2400" b="1" dirty="0">
                <a:solidFill>
                  <a:srgbClr val="FFFFFF"/>
                </a:solidFill>
                <a:latin typeface="Consolas"/>
                <a:ea typeface="Consolas"/>
                <a:cs typeface="Consolas"/>
                <a:sym typeface="Consolas"/>
              </a:rPr>
              <a:t>SELECT name</a:t>
            </a:r>
          </a:p>
          <a:p>
            <a:pPr lvl="0">
              <a:lnSpc>
                <a:spcPct val="115000"/>
              </a:lnSpc>
              <a:buClr>
                <a:schemeClr val="dk2"/>
              </a:buClr>
              <a:buSzPts val="1100"/>
            </a:pPr>
            <a:r>
              <a:rPr lang="en-US" sz="2400" b="1" dirty="0">
                <a:solidFill>
                  <a:srgbClr val="FFFFFF"/>
                </a:solidFill>
                <a:latin typeface="Consolas"/>
                <a:ea typeface="Consolas"/>
                <a:cs typeface="Consolas"/>
                <a:sym typeface="Consolas"/>
              </a:rPr>
              <a:t>FROM </a:t>
            </a:r>
            <a:r>
              <a:rPr lang="en-US" sz="2400" b="1" dirty="0" err="1">
                <a:solidFill>
                  <a:srgbClr val="FFFFFF"/>
                </a:solidFill>
                <a:latin typeface="Consolas"/>
                <a:ea typeface="Consolas"/>
                <a:cs typeface="Consolas"/>
                <a:sym typeface="Consolas"/>
              </a:rPr>
              <a:t>sqlite_master</a:t>
            </a:r>
            <a:endParaRPr lang="en-US" sz="2400" b="1" dirty="0">
              <a:solidFill>
                <a:srgbClr val="FFFFFF"/>
              </a:solidFill>
              <a:latin typeface="Consolas"/>
              <a:ea typeface="Consolas"/>
              <a:cs typeface="Consolas"/>
              <a:sym typeface="Consolas"/>
            </a:endParaRPr>
          </a:p>
          <a:p>
            <a:pPr lvl="0">
              <a:lnSpc>
                <a:spcPct val="115000"/>
              </a:lnSpc>
              <a:buClr>
                <a:schemeClr val="dk2"/>
              </a:buClr>
              <a:buSzPts val="1100"/>
            </a:pPr>
            <a:r>
              <a:rPr lang="en-US" sz="2400" b="1" dirty="0">
                <a:solidFill>
                  <a:srgbClr val="FFFFFF"/>
                </a:solidFill>
                <a:latin typeface="Consolas"/>
                <a:ea typeface="Consolas"/>
                <a:cs typeface="Consolas"/>
                <a:sym typeface="Consolas"/>
              </a:rPr>
              <a:t>WHERE type='table'</a:t>
            </a:r>
          </a:p>
          <a:p>
            <a:pPr lvl="0">
              <a:lnSpc>
                <a:spcPct val="115000"/>
              </a:lnSpc>
              <a:buClr>
                <a:schemeClr val="dk2"/>
              </a:buClr>
              <a:buSzPts val="1100"/>
            </a:pPr>
            <a:r>
              <a:rPr lang="en-US" sz="2400" b="1" dirty="0">
                <a:solidFill>
                  <a:srgbClr val="FFFFFF"/>
                </a:solidFill>
                <a:latin typeface="Consolas"/>
                <a:ea typeface="Consolas"/>
                <a:cs typeface="Consolas"/>
                <a:sym typeface="Consolas"/>
              </a:rPr>
              <a:t>ORDER BY name;</a:t>
            </a:r>
          </a:p>
          <a:p>
            <a:pPr lvl="0">
              <a:lnSpc>
                <a:spcPct val="115000"/>
              </a:lnSpc>
              <a:buClr>
                <a:schemeClr val="dk2"/>
              </a:buClr>
              <a:buSzPts val="1100"/>
            </a:pPr>
            <a:endParaRPr lang="en-US" sz="2400" b="1" dirty="0">
              <a:solidFill>
                <a:srgbClr val="FFFFFF"/>
              </a:solidFill>
              <a:latin typeface="Consolas"/>
              <a:ea typeface="Consolas"/>
              <a:cs typeface="Consolas"/>
              <a:sym typeface="Consolas"/>
            </a:endParaRPr>
          </a:p>
          <a:p>
            <a:pPr lvl="0">
              <a:lnSpc>
                <a:spcPct val="115000"/>
              </a:lnSpc>
              <a:buClr>
                <a:schemeClr val="dk2"/>
              </a:buClr>
              <a:buSzPts val="1100"/>
            </a:pPr>
            <a:r>
              <a:rPr lang="en-US" sz="2400" b="1" dirty="0">
                <a:solidFill>
                  <a:srgbClr val="FFFFFF"/>
                </a:solidFill>
                <a:latin typeface="Consolas"/>
                <a:ea typeface="Consolas"/>
                <a:cs typeface="Consolas"/>
                <a:sym typeface="Consolas"/>
              </a:rPr>
              <a:t>--Get the name and data type from every field in the</a:t>
            </a:r>
          </a:p>
          <a:p>
            <a:pPr lvl="0">
              <a:lnSpc>
                <a:spcPct val="115000"/>
              </a:lnSpc>
              <a:buClr>
                <a:schemeClr val="dk2"/>
              </a:buClr>
              <a:buSzPts val="1100"/>
            </a:pPr>
            <a:r>
              <a:rPr lang="en-US" sz="2400" b="1" dirty="0">
                <a:solidFill>
                  <a:srgbClr val="FFFFFF"/>
                </a:solidFill>
                <a:latin typeface="Consolas"/>
                <a:ea typeface="Consolas"/>
                <a:cs typeface="Consolas"/>
                <a:sym typeface="Consolas"/>
              </a:rPr>
              <a:t>--"master" table</a:t>
            </a:r>
          </a:p>
          <a:p>
            <a:pPr lvl="0">
              <a:lnSpc>
                <a:spcPct val="115000"/>
              </a:lnSpc>
              <a:buClr>
                <a:schemeClr val="dk2"/>
              </a:buClr>
              <a:buSzPts val="1100"/>
            </a:pPr>
            <a:r>
              <a:rPr lang="en-US" sz="2400" b="1" dirty="0">
                <a:solidFill>
                  <a:srgbClr val="FFFFFF"/>
                </a:solidFill>
                <a:latin typeface="Consolas"/>
                <a:ea typeface="Consolas"/>
                <a:cs typeface="Consolas"/>
                <a:sym typeface="Consolas"/>
              </a:rPr>
              <a:t>PRAGMA </a:t>
            </a:r>
            <a:r>
              <a:rPr lang="en-US" sz="2400" b="1" dirty="0" err="1">
                <a:solidFill>
                  <a:srgbClr val="FFFFFF"/>
                </a:solidFill>
                <a:latin typeface="Consolas"/>
                <a:ea typeface="Consolas"/>
                <a:cs typeface="Consolas"/>
                <a:sym typeface="Consolas"/>
              </a:rPr>
              <a:t>table_info</a:t>
            </a:r>
            <a:r>
              <a:rPr lang="en-US" sz="2400" b="1" dirty="0">
                <a:solidFill>
                  <a:srgbClr val="FFFFFF"/>
                </a:solidFill>
                <a:latin typeface="Consolas"/>
                <a:ea typeface="Consolas"/>
                <a:cs typeface="Consolas"/>
                <a:sym typeface="Consolas"/>
              </a:rPr>
              <a:t>(master);</a:t>
            </a:r>
          </a:p>
          <a:p>
            <a:pPr algn="ctr"/>
            <a:endParaRPr lang="en-US" sz="2400" dirty="0"/>
          </a:p>
        </p:txBody>
      </p:sp>
    </p:spTree>
    <p:extLst>
      <p:ext uri="{BB962C8B-B14F-4D97-AF65-F5344CB8AC3E}">
        <p14:creationId xmlns:p14="http://schemas.microsoft.com/office/powerpoint/2010/main" val="29596875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177086" cy="1015663"/>
          </a:xfrm>
          <a:prstGeom prst="rect">
            <a:avLst/>
          </a:prstGeom>
          <a:noFill/>
        </p:spPr>
        <p:txBody>
          <a:bodyPr wrap="square" rtlCol="0">
            <a:spAutoFit/>
          </a:bodyPr>
          <a:lstStyle/>
          <a:p>
            <a:r>
              <a:rPr lang="en-US" sz="6000" dirty="0">
                <a:latin typeface="Aliens &amp; cows" panose="00000500000000000000" pitchFamily="2" charset="0"/>
              </a:rPr>
              <a:t>The font is too dang small!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48BA3556-AB53-4E3C-9819-00549B0C6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429" y="1204062"/>
            <a:ext cx="10685156" cy="4808320"/>
          </a:xfrm>
          <a:prstGeom prst="rect">
            <a:avLst/>
          </a:prstGeom>
        </p:spPr>
      </p:pic>
    </p:spTree>
    <p:extLst>
      <p:ext uri="{BB962C8B-B14F-4D97-AF65-F5344CB8AC3E}">
        <p14:creationId xmlns:p14="http://schemas.microsoft.com/office/powerpoint/2010/main" val="4268786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177086" cy="1015663"/>
          </a:xfrm>
          <a:prstGeom prst="rect">
            <a:avLst/>
          </a:prstGeom>
          <a:noFill/>
        </p:spPr>
        <p:txBody>
          <a:bodyPr wrap="square" rtlCol="0">
            <a:spAutoFit/>
          </a:bodyPr>
          <a:lstStyle/>
          <a:p>
            <a:r>
              <a:rPr lang="en-US" sz="6000" dirty="0">
                <a:latin typeface="Aliens &amp; cows" panose="00000500000000000000" pitchFamily="2" charset="0"/>
              </a:rPr>
              <a:t>Saving your first </a:t>
            </a:r>
            <a:r>
              <a:rPr lang="en-US" sz="6000" dirty="0">
                <a:latin typeface="Consolas" panose="020B0609020204030204" pitchFamily="49" charset="0"/>
              </a:rPr>
              <a:t>.</a:t>
            </a:r>
            <a:r>
              <a:rPr lang="en-US" sz="6000" dirty="0" err="1">
                <a:latin typeface="Consolas" panose="020B0609020204030204" pitchFamily="49" charset="0"/>
              </a:rPr>
              <a:t>sql</a:t>
            </a:r>
            <a:r>
              <a:rPr lang="en-US" sz="6000" dirty="0">
                <a:latin typeface="Aliens &amp; cows" panose="00000500000000000000" pitchFamily="2" charset="0"/>
              </a:rPr>
              <a:t> script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A4DB65F3-F071-4B57-85CA-A3F3F1DB4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420" y="1305472"/>
            <a:ext cx="8857808" cy="4803259"/>
          </a:xfrm>
          <a:prstGeom prst="rect">
            <a:avLst/>
          </a:prstGeom>
        </p:spPr>
      </p:pic>
    </p:spTree>
    <p:extLst>
      <p:ext uri="{BB962C8B-B14F-4D97-AF65-F5344CB8AC3E}">
        <p14:creationId xmlns:p14="http://schemas.microsoft.com/office/powerpoint/2010/main" val="40557252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39" y="113388"/>
            <a:ext cx="11020345" cy="1015663"/>
          </a:xfrm>
          <a:prstGeom prst="rect">
            <a:avLst/>
          </a:prstGeom>
          <a:noFill/>
        </p:spPr>
        <p:txBody>
          <a:bodyPr wrap="square" rtlCol="0">
            <a:spAutoFit/>
          </a:bodyPr>
          <a:lstStyle/>
          <a:p>
            <a:r>
              <a:rPr lang="en-US" sz="6000" dirty="0">
                <a:latin typeface="Aliens &amp; cows" panose="00000500000000000000" pitchFamily="2" charset="0"/>
              </a:rPr>
              <a:t>Loading your first </a:t>
            </a:r>
            <a:r>
              <a:rPr lang="en-US" sz="6000" dirty="0">
                <a:latin typeface="Consolas" panose="020B0609020204030204" pitchFamily="49" charset="0"/>
              </a:rPr>
              <a:t>.</a:t>
            </a:r>
            <a:r>
              <a:rPr lang="en-US" sz="6000" dirty="0" err="1">
                <a:latin typeface="Consolas" panose="020B0609020204030204" pitchFamily="49" charset="0"/>
              </a:rPr>
              <a:t>sql</a:t>
            </a:r>
            <a:r>
              <a:rPr lang="en-US" sz="6000" dirty="0">
                <a:latin typeface="Aliens &amp; cows" panose="00000500000000000000" pitchFamily="2" charset="0"/>
              </a:rPr>
              <a:t> script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9D22D785-5AE3-4BF5-8EE5-FD636C6A3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084" y="1353801"/>
            <a:ext cx="8672776" cy="4872346"/>
          </a:xfrm>
          <a:prstGeom prst="rect">
            <a:avLst/>
          </a:prstGeom>
        </p:spPr>
      </p:pic>
    </p:spTree>
    <p:extLst>
      <p:ext uri="{BB962C8B-B14F-4D97-AF65-F5344CB8AC3E}">
        <p14:creationId xmlns:p14="http://schemas.microsoft.com/office/powerpoint/2010/main" val="941173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sql-tables-example.xlsx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6327719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2641770320"/>
              </p:ext>
            </p:extLst>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0" i="0" u="none"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483313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err="1">
                <a:solidFill>
                  <a:srgbClr val="707070"/>
                </a:solidFill>
                <a:latin typeface="Consolas" panose="020B0609020204030204" pitchFamily="49" charset="0"/>
              </a:rPr>
              <a:t>sql</a:t>
            </a:r>
            <a:r>
              <a:rPr lang="en-US" sz="4400" dirty="0">
                <a:solidFill>
                  <a:srgbClr val="707070"/>
                </a:solidFill>
                <a:latin typeface="Consolas" panose="020B0609020204030204" pitchFamily="49" charset="0"/>
              </a:rPr>
              <a:t>-select-</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7106625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6725944"/>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fields.</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fields, first 100 rows.</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and a calculated field </a:t>
            </a:r>
            <a:r>
              <a:rPr lang="en-US" sz="2400" dirty="0" err="1">
                <a:solidFill>
                  <a:srgbClr val="C00000"/>
                </a:solidFill>
                <a:latin typeface="Consolas" panose="020B0609020204030204" pitchFamily="49" charset="0"/>
                <a:ea typeface="Consolas"/>
                <a:cs typeface="Consolas"/>
                <a:sym typeface="Consolas"/>
              </a:rPr>
              <a:t>win_diff</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as the difference between</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rPr>
              <a:t> and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r>
              <a:rPr lang="en-US" sz="2400" dirty="0">
                <a:solidFill>
                  <a:srgbClr val="C00000"/>
                </a:solidFill>
                <a:latin typeface="Pragmatica" panose="020B0403040502020204"/>
              </a:rPr>
              <a:t>  </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ea typeface="Consolas"/>
                <a:cs typeface="Consolas"/>
                <a:sym typeface="Consolas"/>
              </a:rPr>
              <a:t>team_record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such that the first record will read: </a:t>
            </a:r>
            <a:r>
              <a:rPr lang="en-US" sz="2400" dirty="0">
                <a:solidFill>
                  <a:srgbClr val="C00000"/>
                </a:solidFill>
                <a:latin typeface="Consolas" panose="020B0609020204030204" pitchFamily="49" charset="0"/>
                <a:ea typeface="Consolas"/>
                <a:cs typeface="Consolas"/>
                <a:sym typeface="Consolas"/>
              </a:rPr>
              <a:t>1871 Boston Red Stockings: 20-10</a:t>
            </a:r>
            <a:r>
              <a:rPr lang="en-US" sz="2400" dirty="0">
                <a:solidFill>
                  <a:srgbClr val="C00000"/>
                </a:solidFill>
                <a:latin typeface="Pragmatica" panose="020B0403040502020204"/>
                <a:ea typeface="Consolas"/>
                <a:cs typeface="Consolas"/>
                <a:sym typeface="Consolas"/>
              </a:rPr>
              <a:t>.</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4885203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7575407"/>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fields.</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fields, first 100 rows.</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and a calculated field </a:t>
            </a:r>
            <a:r>
              <a:rPr lang="en-US" sz="2400" dirty="0" err="1">
                <a:solidFill>
                  <a:srgbClr val="C00000"/>
                </a:solidFill>
                <a:latin typeface="Consolas" panose="020B0609020204030204" pitchFamily="49" charset="0"/>
                <a:ea typeface="Consolas"/>
                <a:cs typeface="Consolas"/>
                <a:sym typeface="Consolas"/>
              </a:rPr>
              <a:t>win_diff</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as the difference between</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rPr>
              <a:t> and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r>
              <a:rPr lang="en-US" sz="2400" dirty="0">
                <a:solidFill>
                  <a:srgbClr val="C00000"/>
                </a:solidFill>
                <a:latin typeface="Pragmatica" panose="020B0403040502020204"/>
              </a:rPr>
              <a:t>  </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ea typeface="Consolas"/>
                <a:cs typeface="Consolas"/>
                <a:sym typeface="Consolas"/>
              </a:rPr>
              <a:t>team_record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such that the first record will read: </a:t>
            </a:r>
            <a:r>
              <a:rPr lang="en-US" sz="2400" dirty="0">
                <a:solidFill>
                  <a:srgbClr val="C00000"/>
                </a:solidFill>
                <a:latin typeface="Consolas" panose="020B0609020204030204" pitchFamily="49" charset="0"/>
                <a:ea typeface="Consolas"/>
                <a:cs typeface="Consolas"/>
                <a:sym typeface="Consolas"/>
              </a:rPr>
              <a:t>1871 Boston Red Stockings: 20-10</a:t>
            </a:r>
            <a:r>
              <a:rPr lang="en-US" sz="2400" dirty="0">
                <a:solidFill>
                  <a:srgbClr val="C00000"/>
                </a:solidFill>
                <a:latin typeface="Pragmatica" panose="020B0403040502020204"/>
                <a:ea typeface="Consolas"/>
                <a:cs typeface="Consolas"/>
                <a:sym typeface="Consolas"/>
              </a:rPr>
              <a:t>.</a:t>
            </a:r>
          </a:p>
          <a:p>
            <a:pPr marL="457200" lvl="0" indent="-355600">
              <a:lnSpc>
                <a:spcPct val="115000"/>
              </a:lnSpc>
              <a:buClr>
                <a:srgbClr val="C00000"/>
              </a:buClr>
              <a:buSzPts val="2000"/>
              <a:buAutoNum type="arabicPeriod"/>
            </a:pPr>
            <a:endParaRPr lang="en-US" sz="2400" dirty="0">
              <a:solidFill>
                <a:srgbClr val="C00000"/>
              </a:solidFill>
              <a:latin typeface="Pragmatica" panose="020B0403040502020204"/>
              <a:ea typeface="Consolas"/>
              <a:cs typeface="Consolas"/>
              <a:sym typeface="Consolas"/>
            </a:endParaRPr>
          </a:p>
          <a:p>
            <a:pPr marL="101600">
              <a:lnSpc>
                <a:spcPct val="115000"/>
              </a:lnSpc>
              <a:buClr>
                <a:srgbClr val="C00000"/>
              </a:buClr>
              <a:buSzPts val="2000"/>
            </a:pPr>
            <a:r>
              <a:rPr lang="en-US" sz="2400" dirty="0">
                <a:solidFill>
                  <a:srgbClr val="C00000"/>
                </a:solidFill>
                <a:latin typeface="Pragmatica" panose="020B0403040502020204"/>
                <a:ea typeface="Consolas"/>
                <a:cs typeface="Consolas"/>
                <a:sym typeface="Consolas"/>
              </a:rPr>
              <a:t>Solutions: </a:t>
            </a:r>
            <a:r>
              <a:rPr lang="en-US" sz="2400" dirty="0" err="1">
                <a:solidFill>
                  <a:srgbClr val="C00000"/>
                </a:solidFill>
                <a:latin typeface="Consolas" panose="020B0609020204030204" pitchFamily="49" charset="0"/>
                <a:ea typeface="Consolas"/>
                <a:cs typeface="Consolas"/>
                <a:sym typeface="Consolas"/>
              </a:rPr>
              <a:t>sql</a:t>
            </a:r>
            <a:r>
              <a:rPr lang="en-US" sz="2400" dirty="0">
                <a:solidFill>
                  <a:srgbClr val="C00000"/>
                </a:solidFill>
                <a:latin typeface="Consolas" panose="020B0609020204030204" pitchFamily="49" charset="0"/>
                <a:ea typeface="Consolas"/>
                <a:cs typeface="Consolas"/>
                <a:sym typeface="Consolas"/>
              </a:rPr>
              <a:t>-select-</a:t>
            </a:r>
            <a:r>
              <a:rPr lang="en-US" sz="2400" dirty="0" err="1">
                <a:solidFill>
                  <a:srgbClr val="C00000"/>
                </a:solidFill>
                <a:latin typeface="Consolas" panose="020B0609020204030204" pitchFamily="49" charset="0"/>
                <a:ea typeface="Consolas"/>
                <a:cs typeface="Consolas"/>
                <a:sym typeface="Consolas"/>
              </a:rPr>
              <a:t>drills.sql</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6535775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Sort &amp; Filter to </a:t>
            </a:r>
            <a:r>
              <a:rPr lang="en-US" sz="6600" b="1" dirty="0">
                <a:solidFill>
                  <a:schemeClr val="bg1"/>
                </a:solidFill>
                <a:latin typeface="Consolas" panose="020B0609020204030204" pitchFamily="49" charset="0"/>
              </a:rPr>
              <a:t>WHERE</a:t>
            </a:r>
            <a:r>
              <a:rPr lang="en-US" sz="6600" b="1" dirty="0">
                <a:solidFill>
                  <a:schemeClr val="bg1"/>
                </a:solidFill>
                <a:latin typeface="Normafixed Tryout" panose="00000409000000000000" pitchFamily="49" charset="0"/>
              </a:rPr>
              <a:t> and </a:t>
            </a:r>
            <a:r>
              <a:rPr lang="en-US" sz="6600" b="1" dirty="0">
                <a:solidFill>
                  <a:schemeClr val="bg1"/>
                </a:solidFill>
                <a:latin typeface="Consolas" panose="020B0609020204030204" pitchFamily="49" charset="0"/>
              </a:rPr>
              <a:t>ORDER BY</a:t>
            </a:r>
          </a:p>
        </p:txBody>
      </p:sp>
    </p:spTree>
    <p:extLst>
      <p:ext uri="{BB962C8B-B14F-4D97-AF65-F5344CB8AC3E}">
        <p14:creationId xmlns:p14="http://schemas.microsoft.com/office/powerpoint/2010/main" val="1204665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What is a formula?</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5" name="TextBox 4">
            <a:extLst>
              <a:ext uri="{FF2B5EF4-FFF2-40B4-BE49-F238E27FC236}">
                <a16:creationId xmlns:a16="http://schemas.microsoft.com/office/drawing/2014/main" id="{E6387811-4F0E-B40E-9FBC-65A81E1411FB}"/>
              </a:ext>
            </a:extLst>
          </p:cNvPr>
          <p:cNvSpPr txBox="1"/>
          <p:nvPr/>
        </p:nvSpPr>
        <p:spPr>
          <a:xfrm>
            <a:off x="295835" y="1271570"/>
            <a:ext cx="8589981" cy="1156855"/>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User-designed equation</a:t>
            </a:r>
          </a:p>
          <a:p>
            <a:pPr marL="914400" marR="190500" lvl="1" indent="-381000">
              <a:lnSpc>
                <a:spcPct val="115000"/>
              </a:lnSpc>
              <a:spcBef>
                <a:spcPts val="800"/>
              </a:spcBef>
              <a:buClr>
                <a:srgbClr val="CF3338"/>
              </a:buClr>
              <a:buSzPts val="2400"/>
              <a:buChar char="•"/>
            </a:pPr>
            <a:r>
              <a:rPr lang="en-US" sz="2800" dirty="0">
                <a:solidFill>
                  <a:srgbClr val="505050"/>
                </a:solidFill>
              </a:rPr>
              <a:t>Usually starts with =  (but doesn’t have to!)</a:t>
            </a:r>
          </a:p>
        </p:txBody>
      </p:sp>
      <p:pic>
        <p:nvPicPr>
          <p:cNvPr id="1026" name="Picture 2" descr="VisiCalc - Wikipedia">
            <a:extLst>
              <a:ext uri="{FF2B5EF4-FFF2-40B4-BE49-F238E27FC236}">
                <a16:creationId xmlns:a16="http://schemas.microsoft.com/office/drawing/2014/main" id="{BE8F4010-BF36-74F7-3DDA-FB2CAC38D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2182" y="2664725"/>
            <a:ext cx="533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D75FA7-665F-FC65-F883-383121F851D7}"/>
              </a:ext>
            </a:extLst>
          </p:cNvPr>
          <p:cNvSpPr txBox="1"/>
          <p:nvPr/>
        </p:nvSpPr>
        <p:spPr>
          <a:xfrm>
            <a:off x="131928" y="6375280"/>
            <a:ext cx="6096000" cy="369332"/>
          </a:xfrm>
          <a:prstGeom prst="rect">
            <a:avLst/>
          </a:prstGeom>
          <a:noFill/>
        </p:spPr>
        <p:txBody>
          <a:bodyPr wrap="square">
            <a:spAutoFit/>
          </a:bodyPr>
          <a:lstStyle/>
          <a:p>
            <a:r>
              <a:rPr lang="en-US" dirty="0"/>
              <a:t>https://en.wikipedia.org/wiki/VisiCalc</a:t>
            </a:r>
          </a:p>
        </p:txBody>
      </p:sp>
    </p:spTree>
    <p:extLst>
      <p:ext uri="{BB962C8B-B14F-4D97-AF65-F5344CB8AC3E}">
        <p14:creationId xmlns:p14="http://schemas.microsoft.com/office/powerpoint/2010/main" val="14931043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sort-filter.xlsx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6070820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125812906"/>
              </p:ext>
            </p:extLst>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1" i="0" u="sng"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1" i="0" u="sng"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1" i="0" u="sng"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34992182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WHERE</a:t>
            </a:r>
            <a:r>
              <a:rPr lang="en-US" sz="5400" dirty="0">
                <a:latin typeface="Aliens &amp; cows" panose="00000500000000000000" pitchFamily="2" charset="0"/>
              </a:rPr>
              <a:t>: Comparison operators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588244987"/>
              </p:ext>
            </p:extLst>
          </p:nvPr>
        </p:nvGraphicFramePr>
        <p:xfrm>
          <a:off x="337532" y="1353416"/>
          <a:ext cx="10553755" cy="3899851"/>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Equal to</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&lt;&gt;, !=</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Not equal to</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&gt;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Greater than</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&lt;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Less than</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&gt;=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Greater than or equal to</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&lt;=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Less than or equal to</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spTree>
    <p:extLst>
      <p:ext uri="{BB962C8B-B14F-4D97-AF65-F5344CB8AC3E}">
        <p14:creationId xmlns:p14="http://schemas.microsoft.com/office/powerpoint/2010/main" val="36440522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WHERE</a:t>
            </a:r>
            <a:r>
              <a:rPr lang="en-US" sz="5400" dirty="0">
                <a:latin typeface="Aliens &amp; cows" panose="00000500000000000000" pitchFamily="2" charset="0"/>
              </a:rPr>
              <a:t>: Logical operators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236187437"/>
              </p:ext>
            </p:extLst>
          </p:nvPr>
        </p:nvGraphicFramePr>
        <p:xfrm>
          <a:off x="337532" y="1353416"/>
          <a:ext cx="10553755" cy="3899851"/>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BETWEEN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Between an inclusive range</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IS NULL</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Is a null value</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IN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Specifies a range of conditions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OR</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Avoids evaluating second condition if first is met</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AND</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Can be used with other operators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NOT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Excludes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spTree>
    <p:extLst>
      <p:ext uri="{BB962C8B-B14F-4D97-AF65-F5344CB8AC3E}">
        <p14:creationId xmlns:p14="http://schemas.microsoft.com/office/powerpoint/2010/main" val="3411369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WHERE LIKE</a:t>
            </a:r>
            <a:r>
              <a:rPr lang="en-US" sz="5400" dirty="0">
                <a:latin typeface="Aliens &amp; cows" panose="00000500000000000000" pitchFamily="2" charset="0"/>
              </a:rPr>
              <a:t>: Wildcard operators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2097064271"/>
              </p:ext>
            </p:extLst>
          </p:nvPr>
        </p:nvGraphicFramePr>
        <p:xfrm>
          <a:off x="337532" y="1353416"/>
          <a:ext cx="10553755" cy="2006031"/>
        </p:xfrm>
        <a:graphic>
          <a:graphicData uri="http://schemas.openxmlformats.org/drawingml/2006/table">
            <a:tbl>
              <a:tblPr/>
              <a:tblGrid>
                <a:gridCol w="3069547">
                  <a:extLst>
                    <a:ext uri="{9D8B030D-6E8A-4147-A177-3AD203B41FA5}">
                      <a16:colId xmlns:a16="http://schemas.microsoft.com/office/drawing/2014/main" val="2629133829"/>
                    </a:ext>
                  </a:extLst>
                </a:gridCol>
                <a:gridCol w="7484208">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‘a%’, ‘</a:t>
                      </a:r>
                      <a:r>
                        <a:rPr lang="en-US" sz="2800" b="0" i="0" u="none" strike="noStrike" dirty="0" err="1">
                          <a:solidFill>
                            <a:srgbClr val="CF3338"/>
                          </a:solidFill>
                          <a:effectLst/>
                          <a:latin typeface="Consolas" panose="020B0609020204030204" pitchFamily="49" charset="0"/>
                        </a:rPr>
                        <a:t>abc</a:t>
                      </a:r>
                      <a:r>
                        <a:rPr lang="en-US" sz="2800" b="0" i="0" u="none" strike="noStrike" dirty="0">
                          <a:solidFill>
                            <a:srgbClr val="CF3338"/>
                          </a:solidFill>
                          <a:effectLst/>
                          <a:latin typeface="Consolas" panose="020B0609020204030204" pitchFamily="49" charset="0"/>
                        </a:rPr>
                        <a: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Returns records that start with </a:t>
                      </a:r>
                      <a:r>
                        <a:rPr lang="en-US" sz="2800" b="0" i="0" u="none" strike="noStrike" dirty="0">
                          <a:solidFill>
                            <a:srgbClr val="CF3338"/>
                          </a:solidFill>
                          <a:effectLst/>
                          <a:latin typeface="Consolas" panose="020B0609020204030204" pitchFamily="49" charset="0"/>
                        </a:rPr>
                        <a:t>a</a:t>
                      </a:r>
                      <a:r>
                        <a:rPr lang="en-US" sz="2800" b="0" i="0" u="none" strike="noStrike" dirty="0">
                          <a:solidFill>
                            <a:srgbClr val="CF3338"/>
                          </a:solidFill>
                          <a:effectLst/>
                          <a:latin typeface="Pragmatica" panose="020B0403040502020204" pitchFamily="34" charset="0"/>
                        </a:rPr>
                        <a:t>, </a:t>
                      </a:r>
                      <a:r>
                        <a:rPr lang="en-US" sz="2800" b="0" i="0" u="none" strike="noStrike" dirty="0" err="1">
                          <a:solidFill>
                            <a:srgbClr val="CF3338"/>
                          </a:solidFill>
                          <a:effectLst/>
                          <a:latin typeface="Consolas" panose="020B0609020204030204" pitchFamily="49" charset="0"/>
                        </a:rPr>
                        <a:t>abc</a:t>
                      </a:r>
                      <a:endParaRPr lang="en-US" sz="2800" b="0" i="0" u="none" strike="noStrike" dirty="0">
                        <a:solidFill>
                          <a:srgbClr val="CF3338"/>
                        </a:solidFill>
                        <a:effectLst/>
                        <a:latin typeface="Consolas" panose="020B0609020204030204" pitchFamily="49" charset="0"/>
                      </a:endParaRP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‘_ _ a’,’_ _ c’</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Returns records with </a:t>
                      </a:r>
                      <a:r>
                        <a:rPr lang="en-US" sz="2800" b="0" i="0" u="none" strike="noStrike" dirty="0">
                          <a:solidFill>
                            <a:srgbClr val="CF3338"/>
                          </a:solidFill>
                          <a:effectLst/>
                          <a:latin typeface="Consolas" panose="020B0609020204030204" pitchFamily="49" charset="0"/>
                        </a:rPr>
                        <a:t>a</a:t>
                      </a:r>
                      <a:r>
                        <a:rPr lang="en-US" sz="2800" b="0" i="0" u="none" strike="noStrike" dirty="0">
                          <a:solidFill>
                            <a:srgbClr val="CF3338"/>
                          </a:solidFill>
                          <a:effectLst/>
                          <a:latin typeface="Pragmatica" panose="020B0403040502020204" pitchFamily="34" charset="0"/>
                        </a:rPr>
                        <a:t> in 2nd position, </a:t>
                      </a:r>
                      <a:r>
                        <a:rPr lang="en-US" sz="2800" b="0" i="0" u="none" strike="noStrike" dirty="0" err="1">
                          <a:solidFill>
                            <a:srgbClr val="CF3338"/>
                          </a:solidFill>
                          <a:effectLst/>
                          <a:latin typeface="Consolas" panose="020B0609020204030204" pitchFamily="49" charset="0"/>
                        </a:rPr>
                        <a:t>abc</a:t>
                      </a:r>
                      <a:r>
                        <a:rPr lang="en-US" sz="2800" b="0" i="0" u="none" strike="noStrike" dirty="0">
                          <a:solidFill>
                            <a:srgbClr val="CF3338"/>
                          </a:solidFill>
                          <a:effectLst/>
                          <a:latin typeface="Pragmatica" panose="020B0403040502020204" pitchFamily="34" charset="0"/>
                        </a:rPr>
                        <a:t> in 3rd position</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bl>
          </a:graphicData>
        </a:graphic>
      </p:graphicFrame>
    </p:spTree>
    <p:extLst>
      <p:ext uri="{BB962C8B-B14F-4D97-AF65-F5344CB8AC3E}">
        <p14:creationId xmlns:p14="http://schemas.microsoft.com/office/powerpoint/2010/main" val="21884363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852863" y="113388"/>
            <a:ext cx="7941740" cy="923330"/>
          </a:xfrm>
          <a:prstGeom prst="rect">
            <a:avLst/>
          </a:prstGeom>
          <a:noFill/>
        </p:spPr>
        <p:txBody>
          <a:bodyPr wrap="square" rtlCol="0">
            <a:spAutoFit/>
          </a:bodyPr>
          <a:lstStyle/>
          <a:p>
            <a:pPr algn="ctr"/>
            <a:r>
              <a:rPr lang="en-US" sz="5400" dirty="0">
                <a:latin typeface="Aliens &amp; cows" panose="00000500000000000000" pitchFamily="2" charset="0"/>
              </a:rPr>
              <a:t>A note on </a:t>
            </a:r>
            <a:r>
              <a:rPr lang="en-US" sz="5400" dirty="0">
                <a:latin typeface="Consolas" panose="020B0609020204030204" pitchFamily="49" charset="0"/>
              </a:rPr>
              <a:t>NULL</a:t>
            </a:r>
            <a:r>
              <a:rPr lang="en-US" sz="5400" dirty="0">
                <a:latin typeface="Aliens &amp; cows" panose="00000500000000000000" pitchFamily="2" charset="0"/>
              </a:rPr>
              <a:t>s</a:t>
            </a:r>
          </a:p>
        </p:txBody>
      </p:sp>
      <p:sp>
        <p:nvSpPr>
          <p:cNvPr id="3" name="TextBox 2"/>
          <p:cNvSpPr txBox="1"/>
          <p:nvPr/>
        </p:nvSpPr>
        <p:spPr>
          <a:xfrm>
            <a:off x="5587988" y="1480689"/>
            <a:ext cx="5164238" cy="1938992"/>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DOES</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Indicate a missing value</a:t>
            </a:r>
          </a:p>
          <a:p>
            <a:pPr>
              <a:buClr>
                <a:srgbClr val="CF3338"/>
              </a:buClr>
            </a:pPr>
            <a:endParaRPr lang="en-US" sz="2800" dirty="0">
              <a:solidFill>
                <a:srgbClr val="707070"/>
              </a:solidFill>
              <a:latin typeface="Pragmatica" panose="020B0403040502020204" pitchFamily="34" charset="0"/>
            </a:endParaRPr>
          </a:p>
        </p:txBody>
      </p:sp>
      <p:sp>
        <p:nvSpPr>
          <p:cNvPr id="5" name="TextBox 4"/>
          <p:cNvSpPr txBox="1"/>
          <p:nvPr/>
        </p:nvSpPr>
        <p:spPr>
          <a:xfrm>
            <a:off x="5587988" y="3863652"/>
            <a:ext cx="6539697" cy="1938992"/>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DOES NOT</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Indicate a value of 0</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Indicate </a:t>
            </a:r>
            <a:r>
              <a:rPr lang="en-US" sz="2800" i="1" dirty="0">
                <a:solidFill>
                  <a:srgbClr val="707070"/>
                </a:solidFill>
                <a:latin typeface="Pragmatica" panose="020B0403040502020204" pitchFamily="34" charset="0"/>
              </a:rPr>
              <a:t>why </a:t>
            </a:r>
            <a:r>
              <a:rPr lang="en-US" sz="2800" dirty="0">
                <a:solidFill>
                  <a:srgbClr val="707070"/>
                </a:solidFill>
                <a:latin typeface="Pragmatica" panose="020B0403040502020204" pitchFamily="34" charset="0"/>
              </a:rPr>
              <a:t>it’s missing</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26" name="Picture 2" descr="missing signage">
            <a:extLst>
              <a:ext uri="{FF2B5EF4-FFF2-40B4-BE49-F238E27FC236}">
                <a16:creationId xmlns:a16="http://schemas.microsoft.com/office/drawing/2014/main" id="{1F9A1CAC-094E-4870-B6E5-17A07E458C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9319"/>
            <a:ext cx="3852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968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sort-filter-</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42896608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15067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(continues on next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Managers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records, sorted newest to oldest, then by </a:t>
            </a:r>
            <a:r>
              <a:rPr lang="en-US" sz="2400" dirty="0" err="1">
                <a:solidFill>
                  <a:srgbClr val="C00000"/>
                </a:solidFill>
                <a:latin typeface="Consolas" panose="020B0609020204030204" pitchFamily="49" charset="0"/>
              </a:rPr>
              <a:t>playerID</a:t>
            </a:r>
            <a:r>
              <a:rPr lang="en-US" sz="2400" dirty="0">
                <a:solidFill>
                  <a:srgbClr val="C00000"/>
                </a:solidFill>
                <a:latin typeface="Pragmatica" panose="020B0403040502020204"/>
              </a:rPr>
              <a:t> alphabetically.</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records between the 1991 and 2000 seasons, sorted high to low by number of games, </a:t>
            </a:r>
            <a:r>
              <a:rPr lang="en-US" sz="2400" dirty="0">
                <a:solidFill>
                  <a:srgbClr val="C00000"/>
                </a:solidFill>
                <a:latin typeface="Consolas" panose="020B0609020204030204" pitchFamily="49" charset="0"/>
              </a:rPr>
              <a:t>G</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rPr>
              <a:t>win_diff</a:t>
            </a:r>
            <a:r>
              <a:rPr lang="en-US" sz="2400" dirty="0">
                <a:solidFill>
                  <a:srgbClr val="C00000"/>
                </a:solidFill>
                <a:latin typeface="Pragmatica" panose="020B0403040502020204"/>
              </a:rPr>
              <a:t>, calculated as </a:t>
            </a:r>
            <a:r>
              <a:rPr lang="en-US" sz="2400" dirty="0">
                <a:solidFill>
                  <a:srgbClr val="C00000"/>
                </a:solidFill>
                <a:latin typeface="Consolas" panose="020B0609020204030204" pitchFamily="49" charset="0"/>
              </a:rPr>
              <a:t>W</a:t>
            </a:r>
            <a:r>
              <a:rPr lang="en-US" sz="2400" dirty="0">
                <a:solidFill>
                  <a:srgbClr val="C00000"/>
                </a:solidFill>
                <a:latin typeface="Pragmatica" panose="020B0403040502020204"/>
              </a:rPr>
              <a:t> – </a:t>
            </a:r>
            <a:r>
              <a:rPr lang="en-US" sz="2400" dirty="0">
                <a:solidFill>
                  <a:srgbClr val="C00000"/>
                </a:solidFill>
                <a:latin typeface="Consolas" panose="020B0609020204030204" pitchFamily="49" charset="0"/>
              </a:rPr>
              <a:t>L</a:t>
            </a:r>
            <a:r>
              <a:rPr lang="en-US" sz="2400" dirty="0">
                <a:solidFill>
                  <a:srgbClr val="C00000"/>
                </a:solidFill>
                <a:latin typeface="Pragmatica" panose="020B0403040502020204"/>
              </a:rPr>
              <a:t>. Return the records with the 25 highest values of </a:t>
            </a:r>
            <a:r>
              <a:rPr lang="en-US" sz="2400" dirty="0" err="1">
                <a:solidFill>
                  <a:srgbClr val="C00000"/>
                </a:solidFill>
                <a:latin typeface="Pragmatica" panose="020B0403040502020204"/>
              </a:rPr>
              <a:t>win_diff</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ea typeface="Consolas"/>
                <a:cs typeface="Consolas"/>
                <a:sym typeface="Consolas"/>
              </a:rPr>
              <a:t>How many missing values are in the rank field?</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4520680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15067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(continued from previous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Managers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records, sorted newest to oldest, then by </a:t>
            </a:r>
            <a:r>
              <a:rPr lang="en-US" sz="2400" dirty="0" err="1">
                <a:solidFill>
                  <a:srgbClr val="C00000"/>
                </a:solidFill>
                <a:latin typeface="Consolas" panose="020B0609020204030204" pitchFamily="49" charset="0"/>
              </a:rPr>
              <a:t>playerID</a:t>
            </a:r>
            <a:r>
              <a:rPr lang="en-US" sz="2400" dirty="0">
                <a:solidFill>
                  <a:srgbClr val="C00000"/>
                </a:solidFill>
                <a:latin typeface="Pragmatica" panose="020B0403040502020204"/>
              </a:rPr>
              <a:t> alphabetically.</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records between the 1991 and 2000 seasons, sorted high to low by number of games, </a:t>
            </a:r>
            <a:r>
              <a:rPr lang="en-US" sz="2400" dirty="0">
                <a:solidFill>
                  <a:srgbClr val="C00000"/>
                </a:solidFill>
                <a:latin typeface="Consolas" panose="020B0609020204030204" pitchFamily="49" charset="0"/>
              </a:rPr>
              <a:t>G</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rPr>
              <a:t>win_diff</a:t>
            </a:r>
            <a:r>
              <a:rPr lang="en-US" sz="2400" dirty="0">
                <a:solidFill>
                  <a:srgbClr val="C00000"/>
                </a:solidFill>
                <a:latin typeface="Pragmatica" panose="020B0403040502020204"/>
              </a:rPr>
              <a:t>, calculated as </a:t>
            </a:r>
            <a:r>
              <a:rPr lang="en-US" sz="2400" dirty="0">
                <a:solidFill>
                  <a:srgbClr val="C00000"/>
                </a:solidFill>
                <a:latin typeface="Consolas" panose="020B0609020204030204" pitchFamily="49" charset="0"/>
              </a:rPr>
              <a:t>W</a:t>
            </a:r>
            <a:r>
              <a:rPr lang="en-US" sz="2400" dirty="0">
                <a:solidFill>
                  <a:srgbClr val="C00000"/>
                </a:solidFill>
                <a:latin typeface="Pragmatica" panose="020B0403040502020204"/>
              </a:rPr>
              <a:t> – </a:t>
            </a:r>
            <a:r>
              <a:rPr lang="en-US" sz="2400" dirty="0">
                <a:solidFill>
                  <a:srgbClr val="C00000"/>
                </a:solidFill>
                <a:latin typeface="Consolas" panose="020B0609020204030204" pitchFamily="49" charset="0"/>
              </a:rPr>
              <a:t>L</a:t>
            </a:r>
            <a:r>
              <a:rPr lang="en-US" sz="2400" dirty="0">
                <a:solidFill>
                  <a:srgbClr val="C00000"/>
                </a:solidFill>
                <a:latin typeface="Pragmatica" panose="020B0403040502020204"/>
              </a:rPr>
              <a:t>. Return the records with the 25 highest values of </a:t>
            </a:r>
            <a:r>
              <a:rPr lang="en-US" sz="2400" dirty="0" err="1">
                <a:solidFill>
                  <a:srgbClr val="C00000"/>
                </a:solidFill>
                <a:latin typeface="Pragmatica" panose="020B0403040502020204"/>
              </a:rPr>
              <a:t>win_diff</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ea typeface="Consolas"/>
                <a:cs typeface="Consolas"/>
                <a:sym typeface="Consolas"/>
              </a:rPr>
              <a:t>How many missing values are in the rank field?</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0927536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a:t>
            </a:r>
            <a:r>
              <a:rPr lang="en-US" sz="6600" b="1" dirty="0">
                <a:solidFill>
                  <a:schemeClr val="bg1"/>
                </a:solidFill>
                <a:latin typeface="Consolas" panose="020B0609020204030204" pitchFamily="49" charset="0"/>
              </a:rPr>
              <a:t>SUM()</a:t>
            </a:r>
            <a:r>
              <a:rPr lang="en-US" sz="6600" b="1" dirty="0">
                <a:solidFill>
                  <a:schemeClr val="bg1"/>
                </a:solidFill>
                <a:latin typeface="Normafixed Tryout" panose="00000409000000000000" pitchFamily="49" charset="0"/>
              </a:rPr>
              <a:t> and </a:t>
            </a:r>
            <a:r>
              <a:rPr lang="en-US" sz="6600" b="1" dirty="0">
                <a:solidFill>
                  <a:schemeClr val="bg1"/>
                </a:solidFill>
                <a:latin typeface="Consolas" panose="020B0609020204030204" pitchFamily="49" charset="0"/>
              </a:rPr>
              <a:t>SUMIF() to Aggregation</a:t>
            </a:r>
          </a:p>
        </p:txBody>
      </p:sp>
    </p:spTree>
    <p:extLst>
      <p:ext uri="{BB962C8B-B14F-4D97-AF65-F5344CB8AC3E}">
        <p14:creationId xmlns:p14="http://schemas.microsoft.com/office/powerpoint/2010/main" val="1436711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Numeric formulas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5" name="TextBox 4">
            <a:extLst>
              <a:ext uri="{FF2B5EF4-FFF2-40B4-BE49-F238E27FC236}">
                <a16:creationId xmlns:a16="http://schemas.microsoft.com/office/drawing/2014/main" id="{E6387811-4F0E-B40E-9FBC-65A81E1411FB}"/>
              </a:ext>
            </a:extLst>
          </p:cNvPr>
          <p:cNvSpPr txBox="1"/>
          <p:nvPr/>
        </p:nvSpPr>
        <p:spPr>
          <a:xfrm>
            <a:off x="295835" y="1271570"/>
            <a:ext cx="8589981" cy="55874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Follows the order of operations</a:t>
            </a:r>
          </a:p>
        </p:txBody>
      </p:sp>
      <p:sp>
        <p:nvSpPr>
          <p:cNvPr id="4" name="TextBox 3">
            <a:extLst>
              <a:ext uri="{FF2B5EF4-FFF2-40B4-BE49-F238E27FC236}">
                <a16:creationId xmlns:a16="http://schemas.microsoft.com/office/drawing/2014/main" id="{7F64730E-FCF5-673E-B775-05DC1C2CD7EE}"/>
              </a:ext>
            </a:extLst>
          </p:cNvPr>
          <p:cNvSpPr txBox="1"/>
          <p:nvPr/>
        </p:nvSpPr>
        <p:spPr>
          <a:xfrm>
            <a:off x="100083" y="6211669"/>
            <a:ext cx="7647296" cy="646331"/>
          </a:xfrm>
          <a:prstGeom prst="rect">
            <a:avLst/>
          </a:prstGeom>
          <a:noFill/>
        </p:spPr>
        <p:txBody>
          <a:bodyPr wrap="square">
            <a:spAutoFit/>
          </a:bodyPr>
          <a:lstStyle/>
          <a:p>
            <a:r>
              <a:rPr lang="en-US" dirty="0"/>
              <a:t>https://support.microsoft.com/en-us/office/calculation-operators-and-precedence-in-excel-48be406d-4975-4d31-b2b8-7af9e0e2878a</a:t>
            </a:r>
          </a:p>
        </p:txBody>
      </p:sp>
      <p:pic>
        <p:nvPicPr>
          <p:cNvPr id="7" name="Picture 6">
            <a:extLst>
              <a:ext uri="{FF2B5EF4-FFF2-40B4-BE49-F238E27FC236}">
                <a16:creationId xmlns:a16="http://schemas.microsoft.com/office/drawing/2014/main" id="{1F69EC9F-31B4-7A7C-C135-1122F106255E}"/>
              </a:ext>
            </a:extLst>
          </p:cNvPr>
          <p:cNvPicPr>
            <a:picLocks noChangeAspect="1"/>
          </p:cNvPicPr>
          <p:nvPr/>
        </p:nvPicPr>
        <p:blipFill>
          <a:blip r:embed="rId4"/>
          <a:stretch>
            <a:fillRect/>
          </a:stretch>
        </p:blipFill>
        <p:spPr>
          <a:xfrm>
            <a:off x="4590825" y="2019428"/>
            <a:ext cx="5962694" cy="3829078"/>
          </a:xfrm>
          <a:prstGeom prst="rect">
            <a:avLst/>
          </a:prstGeom>
        </p:spPr>
      </p:pic>
    </p:spTree>
    <p:extLst>
      <p:ext uri="{BB962C8B-B14F-4D97-AF65-F5344CB8AC3E}">
        <p14:creationId xmlns:p14="http://schemas.microsoft.com/office/powerpoint/2010/main" val="9106123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aggregation-demo.xlsx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9328317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Basic arithmetic functions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732808496"/>
              </p:ext>
            </p:extLst>
          </p:nvPr>
        </p:nvGraphicFramePr>
        <p:xfrm>
          <a:off x="337532" y="1353416"/>
          <a:ext cx="10553755" cy="3348875"/>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SUM()</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Total of records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AVG()</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Average of records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MIN()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Minimum value of records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MAX()</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Maximum value of records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COUNT()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Count of </a:t>
                      </a:r>
                      <a:r>
                        <a:rPr lang="en-US" sz="2800" b="0" i="1" u="none" strike="noStrike" dirty="0">
                          <a:solidFill>
                            <a:srgbClr val="CF3338"/>
                          </a:solidFill>
                          <a:effectLst/>
                          <a:latin typeface="Pragmatica" panose="020B0403040502020204" pitchFamily="34" charset="0"/>
                        </a:rPr>
                        <a:t>non-null</a:t>
                      </a:r>
                      <a:r>
                        <a:rPr lang="en-US" sz="2800" b="0" i="0" u="none" strike="noStrike" dirty="0">
                          <a:solidFill>
                            <a:srgbClr val="CF3338"/>
                          </a:solidFill>
                          <a:effectLst/>
                          <a:latin typeface="Pragmatica" panose="020B0403040502020204" pitchFamily="34" charset="0"/>
                        </a:rPr>
                        <a:t> records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bl>
          </a:graphicData>
        </a:graphic>
      </p:graphicFrame>
    </p:spTree>
    <p:extLst>
      <p:ext uri="{BB962C8B-B14F-4D97-AF65-F5344CB8AC3E}">
        <p14:creationId xmlns:p14="http://schemas.microsoft.com/office/powerpoint/2010/main" val="27440506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Basic string functions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220751968"/>
              </p:ext>
            </p:extLst>
          </p:nvPr>
        </p:nvGraphicFramePr>
        <p:xfrm>
          <a:off x="337532" y="1353416"/>
          <a:ext cx="10553755" cy="3348875"/>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CONCAT()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Concatenates fields together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LEFT()</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Returns left </a:t>
                      </a:r>
                      <a:r>
                        <a:rPr lang="en-US" sz="2800" b="0" i="1" u="none" strike="noStrike" dirty="0">
                          <a:solidFill>
                            <a:srgbClr val="CF3338"/>
                          </a:solidFill>
                          <a:effectLst/>
                          <a:latin typeface="Pragmatica" panose="020B0403040502020204" pitchFamily="34" charset="0"/>
                        </a:rPr>
                        <a:t>X</a:t>
                      </a:r>
                      <a:r>
                        <a:rPr lang="en-US" sz="2800" b="0" i="0" u="none" strike="noStrike" dirty="0">
                          <a:solidFill>
                            <a:srgbClr val="CF3338"/>
                          </a:solidFill>
                          <a:effectLst/>
                          <a:latin typeface="Pragmatica" panose="020B0403040502020204" pitchFamily="34" charset="0"/>
                        </a:rPr>
                        <a:t> values from a string</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RIGHT()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Returns right </a:t>
                      </a:r>
                      <a:r>
                        <a:rPr lang="en-US" sz="2800" b="0" i="1" u="none" strike="noStrike" dirty="0">
                          <a:solidFill>
                            <a:srgbClr val="CF3338"/>
                          </a:solidFill>
                          <a:effectLst/>
                          <a:latin typeface="Pragmatica" panose="020B0403040502020204" pitchFamily="34" charset="0"/>
                        </a:rPr>
                        <a:t>X </a:t>
                      </a:r>
                      <a:r>
                        <a:rPr lang="en-US" sz="2800" b="0" i="0" u="none" strike="noStrike" dirty="0">
                          <a:solidFill>
                            <a:srgbClr val="CF3338"/>
                          </a:solidFill>
                          <a:effectLst/>
                          <a:latin typeface="Pragmatica" panose="020B0403040502020204" pitchFamily="34" charset="0"/>
                        </a:rPr>
                        <a:t>values from a string</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UPPER()</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Returns capitalized string</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LOWER()</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Returns lowercased string</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bl>
          </a:graphicData>
        </a:graphic>
      </p:graphicFrame>
    </p:spTree>
    <p:extLst>
      <p:ext uri="{BB962C8B-B14F-4D97-AF65-F5344CB8AC3E}">
        <p14:creationId xmlns:p14="http://schemas.microsoft.com/office/powerpoint/2010/main" val="24464950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Exploring fields and records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430038383"/>
              </p:ext>
            </p:extLst>
          </p:nvPr>
        </p:nvGraphicFramePr>
        <p:xfrm>
          <a:off x="337532" y="1353416"/>
          <a:ext cx="11346468" cy="2246923"/>
        </p:xfrm>
        <a:graphic>
          <a:graphicData uri="http://schemas.openxmlformats.org/drawingml/2006/table">
            <a:tbl>
              <a:tblPr/>
              <a:tblGrid>
                <a:gridCol w="3878868">
                  <a:extLst>
                    <a:ext uri="{9D8B030D-6E8A-4147-A177-3AD203B41FA5}">
                      <a16:colId xmlns:a16="http://schemas.microsoft.com/office/drawing/2014/main" val="2629133829"/>
                    </a:ext>
                  </a:extLst>
                </a:gridCol>
                <a:gridCol w="7467600">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COUNT(X)</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Counts all non-null records of </a:t>
                      </a:r>
                      <a:r>
                        <a:rPr lang="en-US" sz="2800" b="0" i="0" u="none" strike="noStrike" dirty="0">
                          <a:solidFill>
                            <a:srgbClr val="CF3338"/>
                          </a:solidFill>
                          <a:effectLst/>
                          <a:latin typeface="Consolas" panose="020B0609020204030204" pitchFamily="49" charset="0"/>
                        </a:rPr>
                        <a:t>X</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DISTINCT X</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Returns all distinct values of </a:t>
                      </a:r>
                      <a:r>
                        <a:rPr lang="en-US" sz="2800" b="0" i="0" u="none" strike="noStrike" dirty="0">
                          <a:solidFill>
                            <a:srgbClr val="CF3338"/>
                          </a:solidFill>
                          <a:effectLst/>
                          <a:latin typeface="Consolas" panose="020B0609020204030204" pitchFamily="49" charset="0"/>
                        </a:rPr>
                        <a:t>X</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COUNT(DISTINCT X)</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Counts distinct values of </a:t>
                      </a:r>
                      <a:r>
                        <a:rPr lang="en-US" sz="2800" b="0" i="0" u="none" strike="noStrike" dirty="0">
                          <a:solidFill>
                            <a:srgbClr val="CF3338"/>
                          </a:solidFill>
                          <a:effectLst/>
                          <a:latin typeface="Consolas" panose="020B0609020204030204" pitchFamily="49" charset="0"/>
                        </a:rPr>
                        <a:t>X</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bl>
          </a:graphicData>
        </a:graphic>
      </p:graphicFrame>
    </p:spTree>
    <p:extLst>
      <p:ext uri="{BB962C8B-B14F-4D97-AF65-F5344CB8AC3E}">
        <p14:creationId xmlns:p14="http://schemas.microsoft.com/office/powerpoint/2010/main" val="38052966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aggregation-</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9936432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601807"/>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(continues on next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rPr>
              <a:t>Select the maximum and minimum number of runs.</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Select the total number of home runs between 2000 and 2010: </a:t>
            </a:r>
            <a:r>
              <a:rPr lang="en-US" sz="2000" dirty="0" err="1">
                <a:solidFill>
                  <a:srgbClr val="C00000"/>
                </a:solidFill>
                <a:latin typeface="Consolas" panose="020B0609020204030204" pitchFamily="49" charset="0"/>
                <a:ea typeface="Consolas"/>
                <a:cs typeface="Consolas"/>
                <a:sym typeface="Consolas"/>
              </a:rPr>
              <a:t>total_homers</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where the games played is </a:t>
            </a:r>
            <a:r>
              <a:rPr lang="en-US" sz="2000" dirty="0">
                <a:solidFill>
                  <a:srgbClr val="C00000"/>
                </a:solidFill>
                <a:latin typeface="Consolas" panose="020B0609020204030204" pitchFamily="49" charset="0"/>
                <a:ea typeface="Consolas"/>
                <a:cs typeface="Consolas"/>
                <a:sym typeface="Consolas"/>
              </a:rPr>
              <a:t>NULL</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with a recorded attendance.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Return a list of all years reflected in the table.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unique franchises since 1915.</a:t>
            </a:r>
          </a:p>
          <a:p>
            <a:endParaRPr lang="en-US" sz="36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9314687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45332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(continues on next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rPr>
              <a:t>Select the maximum and minimum number of runs.</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Select the total number of home runs between 2000 and 2010: </a:t>
            </a:r>
            <a:r>
              <a:rPr lang="en-US" sz="2000" dirty="0" err="1">
                <a:solidFill>
                  <a:srgbClr val="C00000"/>
                </a:solidFill>
                <a:latin typeface="Consolas" panose="020B0609020204030204" pitchFamily="49" charset="0"/>
                <a:ea typeface="Consolas"/>
                <a:cs typeface="Consolas"/>
                <a:sym typeface="Consolas"/>
              </a:rPr>
              <a:t>total_homers</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where the games played is </a:t>
            </a:r>
            <a:r>
              <a:rPr lang="en-US" sz="2000" dirty="0">
                <a:solidFill>
                  <a:srgbClr val="C00000"/>
                </a:solidFill>
                <a:latin typeface="Consolas" panose="020B0609020204030204" pitchFamily="49" charset="0"/>
                <a:ea typeface="Consolas"/>
                <a:cs typeface="Consolas"/>
                <a:sym typeface="Consolas"/>
              </a:rPr>
              <a:t>NULL</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with a recorded attendance.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Return a list of all years reflected in the table.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unique franchises since 1915.</a:t>
            </a:r>
          </a:p>
          <a:p>
            <a:pPr marL="95250" lvl="0">
              <a:lnSpc>
                <a:spcPct val="115000"/>
              </a:lnSpc>
              <a:spcBef>
                <a:spcPts val="750"/>
              </a:spcBef>
              <a:buClr>
                <a:srgbClr val="C00000"/>
              </a:buClr>
              <a:buSzPts val="2100"/>
            </a:pPr>
            <a:endParaRPr lang="en-US" sz="2000" dirty="0">
              <a:solidFill>
                <a:srgbClr val="C00000"/>
              </a:solidFill>
              <a:latin typeface="Pragmatica" panose="020B0403040502020204"/>
              <a:ea typeface="Consolas"/>
              <a:cs typeface="Consolas"/>
              <a:sym typeface="Consolas"/>
            </a:endParaRPr>
          </a:p>
          <a:p>
            <a:pPr marL="95250" lvl="0">
              <a:lnSpc>
                <a:spcPct val="115000"/>
              </a:lnSpc>
              <a:spcBef>
                <a:spcPts val="750"/>
              </a:spcBef>
              <a:buClr>
                <a:srgbClr val="C00000"/>
              </a:buClr>
              <a:buSzPts val="2100"/>
            </a:pPr>
            <a:r>
              <a:rPr lang="en-US" sz="2000" dirty="0">
                <a:solidFill>
                  <a:srgbClr val="C00000"/>
                </a:solidFill>
                <a:latin typeface="Pragmatica" panose="020B0403040502020204"/>
                <a:ea typeface="Consolas"/>
                <a:cs typeface="Consolas"/>
                <a:sym typeface="Consolas"/>
              </a:rPr>
              <a:t>Solutions: </a:t>
            </a:r>
            <a:r>
              <a:rPr lang="en-US" sz="2000" dirty="0">
                <a:solidFill>
                  <a:srgbClr val="C00000"/>
                </a:solidFill>
                <a:latin typeface="Consolas" panose="020B0609020204030204" pitchFamily="49" charset="0"/>
                <a:ea typeface="Consolas"/>
                <a:cs typeface="Consolas"/>
                <a:sym typeface="Consolas"/>
              </a:rPr>
              <a:t>aggregation-</a:t>
            </a:r>
            <a:r>
              <a:rPr lang="en-US" sz="2000" dirty="0" err="1">
                <a:solidFill>
                  <a:srgbClr val="C00000"/>
                </a:solidFill>
                <a:latin typeface="Consolas" panose="020B0609020204030204" pitchFamily="49" charset="0"/>
                <a:ea typeface="Consolas"/>
                <a:cs typeface="Consolas"/>
                <a:sym typeface="Consolas"/>
              </a:rPr>
              <a:t>drills.sql</a:t>
            </a:r>
            <a:endParaRPr lang="en-US" sz="2000" dirty="0">
              <a:solidFill>
                <a:srgbClr val="C00000"/>
              </a:solidFill>
              <a:latin typeface="Consolas" panose="020B0609020204030204" pitchFamily="49" charset="0"/>
              <a:ea typeface="Consolas"/>
              <a:cs typeface="Consolas"/>
              <a:sym typeface="Consolas"/>
            </a:endParaRPr>
          </a:p>
          <a:p>
            <a:endParaRPr lang="en-US" sz="36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074577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PivotTables to </a:t>
            </a:r>
            <a:r>
              <a:rPr lang="en-US" sz="6600" b="1" dirty="0">
                <a:solidFill>
                  <a:schemeClr val="bg1"/>
                </a:solidFill>
                <a:latin typeface="Consolas" panose="020B0609020204030204" pitchFamily="49" charset="0"/>
              </a:rPr>
              <a:t>GROUP BY</a:t>
            </a:r>
          </a:p>
        </p:txBody>
      </p:sp>
    </p:spTree>
    <p:extLst>
      <p:ext uri="{BB962C8B-B14F-4D97-AF65-F5344CB8AC3E}">
        <p14:creationId xmlns:p14="http://schemas.microsoft.com/office/powerpoint/2010/main" val="41417398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group-by-demo.xlsx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9950286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1" i="0" u="sng"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1" i="0" u="sng"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1" i="0" u="sng"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3736853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Comparison formulas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5" name="TextBox 4">
            <a:extLst>
              <a:ext uri="{FF2B5EF4-FFF2-40B4-BE49-F238E27FC236}">
                <a16:creationId xmlns:a16="http://schemas.microsoft.com/office/drawing/2014/main" id="{E6387811-4F0E-B40E-9FBC-65A81E1411FB}"/>
              </a:ext>
            </a:extLst>
          </p:cNvPr>
          <p:cNvSpPr txBox="1"/>
          <p:nvPr/>
        </p:nvSpPr>
        <p:spPr>
          <a:xfrm>
            <a:off x="295835" y="1271570"/>
            <a:ext cx="8589981" cy="55874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Useful for error-checking</a:t>
            </a:r>
          </a:p>
        </p:txBody>
      </p:sp>
      <p:sp>
        <p:nvSpPr>
          <p:cNvPr id="4" name="TextBox 3">
            <a:extLst>
              <a:ext uri="{FF2B5EF4-FFF2-40B4-BE49-F238E27FC236}">
                <a16:creationId xmlns:a16="http://schemas.microsoft.com/office/drawing/2014/main" id="{7F64730E-FCF5-673E-B775-05DC1C2CD7EE}"/>
              </a:ext>
            </a:extLst>
          </p:cNvPr>
          <p:cNvSpPr txBox="1"/>
          <p:nvPr/>
        </p:nvSpPr>
        <p:spPr>
          <a:xfrm>
            <a:off x="100083" y="6211669"/>
            <a:ext cx="7647296" cy="646331"/>
          </a:xfrm>
          <a:prstGeom prst="rect">
            <a:avLst/>
          </a:prstGeom>
          <a:noFill/>
        </p:spPr>
        <p:txBody>
          <a:bodyPr wrap="square">
            <a:spAutoFit/>
          </a:bodyPr>
          <a:lstStyle/>
          <a:p>
            <a:r>
              <a:rPr lang="en-US" dirty="0"/>
              <a:t>https://support.microsoft.com/en-us/office/calculation-operators-and-precedence-in-excel-48be406d-4975-4d31-b2b8-7af9e0e2878a</a:t>
            </a:r>
          </a:p>
        </p:txBody>
      </p:sp>
      <p:pic>
        <p:nvPicPr>
          <p:cNvPr id="3" name="Picture 2">
            <a:extLst>
              <a:ext uri="{FF2B5EF4-FFF2-40B4-BE49-F238E27FC236}">
                <a16:creationId xmlns:a16="http://schemas.microsoft.com/office/drawing/2014/main" id="{5CD8779A-8270-3CC9-A907-E9EDCBD49907}"/>
              </a:ext>
            </a:extLst>
          </p:cNvPr>
          <p:cNvPicPr>
            <a:picLocks noChangeAspect="1"/>
          </p:cNvPicPr>
          <p:nvPr/>
        </p:nvPicPr>
        <p:blipFill>
          <a:blip r:embed="rId4"/>
          <a:stretch>
            <a:fillRect/>
          </a:stretch>
        </p:blipFill>
        <p:spPr>
          <a:xfrm>
            <a:off x="5271059" y="1892489"/>
            <a:ext cx="5566482" cy="4137954"/>
          </a:xfrm>
          <a:prstGeom prst="rect">
            <a:avLst/>
          </a:prstGeom>
        </p:spPr>
      </p:pic>
    </p:spTree>
    <p:extLst>
      <p:ext uri="{BB962C8B-B14F-4D97-AF65-F5344CB8AC3E}">
        <p14:creationId xmlns:p14="http://schemas.microsoft.com/office/powerpoint/2010/main" val="38189540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group-by-</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4188993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46611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largest attendance for each team, sorted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total number of stolen bases, grouped by year and league.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average number of home runs for each season, keeping only years with an average of 150 home runs or more. </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7902923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835444"/>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largest attendance for each team, sorted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total number of stolen bases, grouped by year and league.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average number of home runs for each season, keeping only years with an average of 150 home runs or more. </a:t>
            </a:r>
          </a:p>
          <a:p>
            <a:endParaRPr lang="en-US" sz="4000" dirty="0">
              <a:solidFill>
                <a:srgbClr val="CF3338"/>
              </a:solidFill>
              <a:latin typeface="Pragmatica" panose="020B0403040502020204" pitchFamily="34" charset="0"/>
            </a:endParaRPr>
          </a:p>
          <a:p>
            <a:r>
              <a:rPr lang="en-US" sz="2400" dirty="0">
                <a:solidFill>
                  <a:srgbClr val="CF3338"/>
                </a:solidFill>
                <a:latin typeface="Pragmatica" panose="020B0403040502020204" pitchFamily="34" charset="0"/>
              </a:rPr>
              <a:t>Solutions: </a:t>
            </a:r>
            <a:r>
              <a:rPr lang="en-US" sz="2400" dirty="0">
                <a:solidFill>
                  <a:srgbClr val="CF3338"/>
                </a:solidFill>
                <a:latin typeface="Consolas" panose="020B0609020204030204" pitchFamily="49" charset="0"/>
              </a:rPr>
              <a:t>group-by-</a:t>
            </a:r>
            <a:r>
              <a:rPr lang="en-US" sz="2400" dirty="0" err="1">
                <a:solidFill>
                  <a:srgbClr val="CF3338"/>
                </a:solidFill>
                <a:latin typeface="Consolas" panose="020B0609020204030204" pitchFamily="49" charset="0"/>
              </a:rPr>
              <a:t>drills.sql</a:t>
            </a:r>
            <a:endParaRPr lang="en-US" sz="2400"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5288100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Capstone: All clauses in one</a:t>
            </a:r>
            <a:endParaRPr lang="en-US" sz="6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9073338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423278877"/>
              </p:ext>
            </p:extLst>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1" i="0" u="sng"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1" i="0" u="sng"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1" i="0" u="sng"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1" i="0" u="sng"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1" i="0" u="sng"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20553786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Try forgetting now…</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338980743"/>
              </p:ext>
            </p:extLst>
          </p:nvPr>
        </p:nvGraphicFramePr>
        <p:xfrm>
          <a:off x="337532" y="1353416"/>
          <a:ext cx="7282467" cy="3899851"/>
        </p:xfrm>
        <a:graphic>
          <a:graphicData uri="http://schemas.openxmlformats.org/drawingml/2006/table">
            <a:tbl>
              <a:tblPr/>
              <a:tblGrid>
                <a:gridCol w="1745686">
                  <a:extLst>
                    <a:ext uri="{9D8B030D-6E8A-4147-A177-3AD203B41FA5}">
                      <a16:colId xmlns:a16="http://schemas.microsoft.com/office/drawing/2014/main" val="2629133829"/>
                    </a:ext>
                  </a:extLst>
                </a:gridCol>
                <a:gridCol w="5536781">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SWEATY</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FEET</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Consolas" panose="020B0609020204030204" pitchFamily="49" charset="0"/>
                        </a:rPr>
                        <a:t>FROM</a:t>
                      </a:r>
                      <a:endParaRPr lang="en-US" sz="2800" b="1" i="0" u="sng" strike="noStrike" dirty="0">
                        <a:solidFill>
                          <a:srgbClr val="CF3338"/>
                        </a:solidFill>
                        <a:effectLst/>
                        <a:latin typeface="Pragmatica" panose="020B040304050202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WILL</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WHERE</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GIVE</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GROUP BY</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HORRIBLE</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HAVING</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ODORS</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ORDER BY</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pic>
        <p:nvPicPr>
          <p:cNvPr id="3" name="Graphic 2" descr="Neutral face with no fill">
            <a:extLst>
              <a:ext uri="{FF2B5EF4-FFF2-40B4-BE49-F238E27FC236}">
                <a16:creationId xmlns:a16="http://schemas.microsoft.com/office/drawing/2014/main" id="{87ED3266-23F4-4697-925A-F54687A13F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61140" y="1127081"/>
            <a:ext cx="2397883" cy="2397883"/>
          </a:xfrm>
          <a:prstGeom prst="rect">
            <a:avLst/>
          </a:prstGeom>
        </p:spPr>
      </p:pic>
      <p:pic>
        <p:nvPicPr>
          <p:cNvPr id="6" name="Graphic 5" descr="Foot">
            <a:extLst>
              <a:ext uri="{FF2B5EF4-FFF2-40B4-BE49-F238E27FC236}">
                <a16:creationId xmlns:a16="http://schemas.microsoft.com/office/drawing/2014/main" id="{28FF757D-CCF4-4793-925A-8CABA45E22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28572" y="2882407"/>
            <a:ext cx="3863328" cy="3863328"/>
          </a:xfrm>
          <a:prstGeom prst="rect">
            <a:avLst/>
          </a:prstGeom>
        </p:spPr>
      </p:pic>
    </p:spTree>
    <p:extLst>
      <p:ext uri="{BB962C8B-B14F-4D97-AF65-F5344CB8AC3E}">
        <p14:creationId xmlns:p14="http://schemas.microsoft.com/office/powerpoint/2010/main" val="35549252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Try forgetting now…</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623614258"/>
              </p:ext>
            </p:extLst>
          </p:nvPr>
        </p:nvGraphicFramePr>
        <p:xfrm>
          <a:off x="337532" y="1353416"/>
          <a:ext cx="7282467" cy="4521409"/>
        </p:xfrm>
        <a:graphic>
          <a:graphicData uri="http://schemas.openxmlformats.org/drawingml/2006/table">
            <a:tbl>
              <a:tblPr/>
              <a:tblGrid>
                <a:gridCol w="1745686">
                  <a:extLst>
                    <a:ext uri="{9D8B030D-6E8A-4147-A177-3AD203B41FA5}">
                      <a16:colId xmlns:a16="http://schemas.microsoft.com/office/drawing/2014/main" val="2629133829"/>
                    </a:ext>
                  </a:extLst>
                </a:gridCol>
                <a:gridCol w="5536781">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SWEATY</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SELECT </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 COUNT(</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FEET</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Consolas" panose="020B0609020204030204" pitchFamily="49" charset="0"/>
                        </a:rPr>
                        <a:t>FROM Master</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WILL</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WHERE </a:t>
                      </a:r>
                      <a:r>
                        <a:rPr lang="en-US" sz="2800" b="0" i="0" u="none" strike="noStrike" dirty="0" err="1">
                          <a:solidFill>
                            <a:srgbClr val="CF3338"/>
                          </a:solidFill>
                          <a:effectLst/>
                          <a:latin typeface="Consolas" panose="020B0609020204030204" pitchFamily="49" charset="0"/>
                        </a:rPr>
                        <a:t>birthCountry</a:t>
                      </a:r>
                      <a:r>
                        <a:rPr lang="en-US" sz="2800" b="0" i="0" u="none" strike="noStrike" dirty="0">
                          <a:solidFill>
                            <a:srgbClr val="CF3338"/>
                          </a:solidFill>
                          <a:effectLst/>
                          <a:latin typeface="Consolas" panose="020B0609020204030204" pitchFamily="49" charset="0"/>
                        </a:rPr>
                        <a:t> != ‘USA’</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GIVE</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Consolas" panose="020B0609020204030204" pitchFamily="49" charset="0"/>
                        </a:rPr>
                        <a:t>GROUP BY </a:t>
                      </a:r>
                      <a:r>
                        <a:rPr lang="en-US" sz="2800" b="0" i="0" u="none" strike="noStrike" dirty="0" err="1">
                          <a:solidFill>
                            <a:srgbClr val="CF3338"/>
                          </a:solidFill>
                          <a:effectLst/>
                          <a:latin typeface="Consolas" panose="020B0609020204030204" pitchFamily="49" charset="0"/>
                        </a:rPr>
                        <a:t>nameFirst</a:t>
                      </a:r>
                      <a:endParaRPr lang="en-US" sz="2800" b="0" i="0" u="none" strike="noStrike" dirty="0">
                        <a:solidFill>
                          <a:srgbClr val="CF3338"/>
                        </a:solidFill>
                        <a:effectLst/>
                        <a:latin typeface="Consolas" panose="020B0609020204030204" pitchFamily="49" charset="0"/>
                      </a:endParaRP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HORRIBLE</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HAVING COUNT(</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 &gt; 1</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ODORS</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Consolas" panose="020B0609020204030204" pitchFamily="49" charset="0"/>
                        </a:rPr>
                        <a:t>ORDER BY COUNT(</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 DESC;</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pic>
        <p:nvPicPr>
          <p:cNvPr id="3" name="Graphic 2" descr="Neutral face with no fill">
            <a:extLst>
              <a:ext uri="{FF2B5EF4-FFF2-40B4-BE49-F238E27FC236}">
                <a16:creationId xmlns:a16="http://schemas.microsoft.com/office/drawing/2014/main" id="{87ED3266-23F4-4697-925A-F54687A13F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19999" y="1127081"/>
            <a:ext cx="4243571" cy="4243571"/>
          </a:xfrm>
          <a:prstGeom prst="rect">
            <a:avLst/>
          </a:prstGeom>
        </p:spPr>
      </p:pic>
    </p:spTree>
    <p:extLst>
      <p:ext uri="{BB962C8B-B14F-4D97-AF65-F5344CB8AC3E}">
        <p14:creationId xmlns:p14="http://schemas.microsoft.com/office/powerpoint/2010/main" val="31454725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63771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number of home runs hit by a team for each year since 1980. Include only those years where fewer than 200 home runs were hit by any team. Sort the results from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For NL teams that won the World Series that year, what was the maximum number of games won? Include only those teams that won at least 100 games for one of those years. Sort the results from high to low. </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1081130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69236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number of home runs hit by a team for each year since 1980. Include only those years where fewer than 200 home runs were hit by any team. Sort the results from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For NL teams that won the World Series that year, what was the maximum number of games won? Include only those teams that won at least 100 games for one of those years. Sort the results from high to low. </a:t>
            </a: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dirty="0" err="1">
                <a:solidFill>
                  <a:srgbClr val="C00000"/>
                </a:solidFill>
                <a:latin typeface="Consolas" panose="020B0609020204030204" pitchFamily="49" charset="0"/>
              </a:rPr>
              <a:t>sql</a:t>
            </a:r>
            <a:r>
              <a:rPr lang="en-US" dirty="0">
                <a:solidFill>
                  <a:srgbClr val="C00000"/>
                </a:solidFill>
                <a:latin typeface="Consolas" panose="020B0609020204030204" pitchFamily="49" charset="0"/>
              </a:rPr>
              <a:t>-all-statements-in-one-</a:t>
            </a:r>
            <a:r>
              <a:rPr lang="en-US" dirty="0" err="1">
                <a:solidFill>
                  <a:srgbClr val="C00000"/>
                </a:solidFill>
                <a:latin typeface="Consolas" panose="020B0609020204030204" pitchFamily="49" charset="0"/>
              </a:rPr>
              <a:t>drill.sql</a:t>
            </a:r>
            <a:endParaRPr lang="en-US" sz="2400" dirty="0">
              <a:solidFill>
                <a:srgbClr val="C00000"/>
              </a:solidFill>
              <a:latin typeface="Consolas" panose="020B0609020204030204" pitchFamily="49" charset="0"/>
            </a:endParaRP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5161457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a:t>
            </a:r>
            <a:r>
              <a:rPr lang="en-US" sz="6600" b="1" dirty="0">
                <a:solidFill>
                  <a:schemeClr val="bg1"/>
                </a:solidFill>
                <a:latin typeface="Consolas" panose="020B0609020204030204" pitchFamily="49" charset="0"/>
              </a:rPr>
              <a:t>VLOOKUP()</a:t>
            </a:r>
            <a:r>
              <a:rPr lang="en-US" sz="6600" b="1" dirty="0">
                <a:solidFill>
                  <a:schemeClr val="bg1"/>
                </a:solidFill>
                <a:latin typeface="Normafixed Tryout" panose="00000409000000000000" pitchFamily="49" charset="0"/>
              </a:rPr>
              <a:t> to </a:t>
            </a:r>
            <a:r>
              <a:rPr lang="en-US" sz="6600" b="1" dirty="0">
                <a:solidFill>
                  <a:schemeClr val="bg1"/>
                </a:solidFill>
                <a:latin typeface="Consolas" panose="020B0609020204030204" pitchFamily="49" charset="0"/>
              </a:rPr>
              <a:t>JOIN</a:t>
            </a:r>
          </a:p>
        </p:txBody>
      </p:sp>
    </p:spTree>
    <p:extLst>
      <p:ext uri="{BB962C8B-B14F-4D97-AF65-F5344CB8AC3E}">
        <p14:creationId xmlns:p14="http://schemas.microsoft.com/office/powerpoint/2010/main" val="56282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927</TotalTime>
  <Words>3291</Words>
  <Application>Microsoft Office PowerPoint</Application>
  <PresentationFormat>Widescreen</PresentationFormat>
  <Paragraphs>618</Paragraphs>
  <Slides>130</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130</vt:i4>
      </vt:variant>
    </vt:vector>
  </HeadingPairs>
  <TitlesOfParts>
    <vt:vector size="138" baseType="lpstr">
      <vt:lpstr>Aliens &amp; cows</vt:lpstr>
      <vt:lpstr>Arial</vt:lpstr>
      <vt:lpstr>Calibri</vt:lpstr>
      <vt:lpstr>Calibri Light</vt:lpstr>
      <vt:lpstr>Consolas</vt:lpstr>
      <vt:lpstr>Normafixed Tryout</vt:lpstr>
      <vt:lpstr>Pragmatica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Mount</cp:lastModifiedBy>
  <cp:revision>58</cp:revision>
  <dcterms:created xsi:type="dcterms:W3CDTF">2019-10-19T21:47:18Z</dcterms:created>
  <dcterms:modified xsi:type="dcterms:W3CDTF">2022-11-01T20:17:23Z</dcterms:modified>
</cp:coreProperties>
</file>